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97" r:id="rId3"/>
    <p:sldId id="257" r:id="rId4"/>
    <p:sldId id="258" r:id="rId5"/>
    <p:sldId id="259" r:id="rId6"/>
    <p:sldId id="260" r:id="rId7"/>
    <p:sldId id="261" r:id="rId8"/>
    <p:sldId id="262" r:id="rId9"/>
    <p:sldId id="299" r:id="rId10"/>
    <p:sldId id="300" r:id="rId11"/>
    <p:sldId id="263" r:id="rId12"/>
    <p:sldId id="302" r:id="rId13"/>
    <p:sldId id="30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8" autoAdjust="0"/>
    <p:restoredTop sz="94660"/>
  </p:normalViewPr>
  <p:slideViewPr>
    <p:cSldViewPr snapToGrid="0" showGuides="1">
      <p:cViewPr>
        <p:scale>
          <a:sx n="60" d="100"/>
          <a:sy n="60" d="100"/>
        </p:scale>
        <p:origin x="-62" y="6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AC5799-979A-4109-8D8B-8C18075DC5FC}"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3340-7E5A-44A2-AA8E-0C2A1472AAD5}" type="slidenum">
              <a:rPr lang="en-US" smtClean="0"/>
              <a:t>‹#›</a:t>
            </a:fld>
            <a:endParaRPr lang="en-US"/>
          </a:p>
        </p:txBody>
      </p:sp>
    </p:spTree>
    <p:extLst>
      <p:ext uri="{BB962C8B-B14F-4D97-AF65-F5344CB8AC3E}">
        <p14:creationId xmlns:p14="http://schemas.microsoft.com/office/powerpoint/2010/main" val="2578806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C5799-979A-4109-8D8B-8C18075DC5FC}"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3340-7E5A-44A2-AA8E-0C2A1472AAD5}" type="slidenum">
              <a:rPr lang="en-US" smtClean="0"/>
              <a:t>‹#›</a:t>
            </a:fld>
            <a:endParaRPr lang="en-US"/>
          </a:p>
        </p:txBody>
      </p:sp>
    </p:spTree>
    <p:extLst>
      <p:ext uri="{BB962C8B-B14F-4D97-AF65-F5344CB8AC3E}">
        <p14:creationId xmlns:p14="http://schemas.microsoft.com/office/powerpoint/2010/main" val="2793947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C5799-979A-4109-8D8B-8C18075DC5FC}"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3340-7E5A-44A2-AA8E-0C2A1472AAD5}" type="slidenum">
              <a:rPr lang="en-US" smtClean="0"/>
              <a:t>‹#›</a:t>
            </a:fld>
            <a:endParaRPr lang="en-US"/>
          </a:p>
        </p:txBody>
      </p:sp>
    </p:spTree>
    <p:extLst>
      <p:ext uri="{BB962C8B-B14F-4D97-AF65-F5344CB8AC3E}">
        <p14:creationId xmlns:p14="http://schemas.microsoft.com/office/powerpoint/2010/main" val="3617707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C5799-979A-4109-8D8B-8C18075DC5FC}"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3340-7E5A-44A2-AA8E-0C2A1472AAD5}" type="slidenum">
              <a:rPr lang="en-US" smtClean="0"/>
              <a:t>‹#›</a:t>
            </a:fld>
            <a:endParaRPr lang="en-US"/>
          </a:p>
        </p:txBody>
      </p:sp>
    </p:spTree>
    <p:extLst>
      <p:ext uri="{BB962C8B-B14F-4D97-AF65-F5344CB8AC3E}">
        <p14:creationId xmlns:p14="http://schemas.microsoft.com/office/powerpoint/2010/main" val="135881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AC5799-979A-4109-8D8B-8C18075DC5FC}"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3340-7E5A-44A2-AA8E-0C2A1472AAD5}" type="slidenum">
              <a:rPr lang="en-US" smtClean="0"/>
              <a:t>‹#›</a:t>
            </a:fld>
            <a:endParaRPr lang="en-US"/>
          </a:p>
        </p:txBody>
      </p:sp>
    </p:spTree>
    <p:extLst>
      <p:ext uri="{BB962C8B-B14F-4D97-AF65-F5344CB8AC3E}">
        <p14:creationId xmlns:p14="http://schemas.microsoft.com/office/powerpoint/2010/main" val="87173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AC5799-979A-4109-8D8B-8C18075DC5FC}"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3340-7E5A-44A2-AA8E-0C2A1472AAD5}" type="slidenum">
              <a:rPr lang="en-US" smtClean="0"/>
              <a:t>‹#›</a:t>
            </a:fld>
            <a:endParaRPr lang="en-US"/>
          </a:p>
        </p:txBody>
      </p:sp>
    </p:spTree>
    <p:extLst>
      <p:ext uri="{BB962C8B-B14F-4D97-AF65-F5344CB8AC3E}">
        <p14:creationId xmlns:p14="http://schemas.microsoft.com/office/powerpoint/2010/main" val="146367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AC5799-979A-4109-8D8B-8C18075DC5FC}" type="datetimeFigureOut">
              <a:rPr lang="en-US" smtClean="0"/>
              <a:t>9/20/2019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C3340-7E5A-44A2-AA8E-0C2A1472AAD5}" type="slidenum">
              <a:rPr lang="en-US" smtClean="0"/>
              <a:t>‹#›</a:t>
            </a:fld>
            <a:endParaRPr lang="en-US"/>
          </a:p>
        </p:txBody>
      </p:sp>
    </p:spTree>
    <p:extLst>
      <p:ext uri="{BB962C8B-B14F-4D97-AF65-F5344CB8AC3E}">
        <p14:creationId xmlns:p14="http://schemas.microsoft.com/office/powerpoint/2010/main" val="369256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AC5799-979A-4109-8D8B-8C18075DC5FC}" type="datetimeFigureOut">
              <a:rPr lang="en-US" smtClean="0"/>
              <a:t>9/20/2019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C3340-7E5A-44A2-AA8E-0C2A1472AAD5}" type="slidenum">
              <a:rPr lang="en-US" smtClean="0"/>
              <a:t>‹#›</a:t>
            </a:fld>
            <a:endParaRPr lang="en-US"/>
          </a:p>
        </p:txBody>
      </p:sp>
    </p:spTree>
    <p:extLst>
      <p:ext uri="{BB962C8B-B14F-4D97-AF65-F5344CB8AC3E}">
        <p14:creationId xmlns:p14="http://schemas.microsoft.com/office/powerpoint/2010/main" val="343789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C5799-979A-4109-8D8B-8C18075DC5FC}" type="datetimeFigureOut">
              <a:rPr lang="en-US" smtClean="0"/>
              <a:t>9/20/2019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C3340-7E5A-44A2-AA8E-0C2A1472AAD5}" type="slidenum">
              <a:rPr lang="en-US" smtClean="0"/>
              <a:t>‹#›</a:t>
            </a:fld>
            <a:endParaRPr lang="en-US"/>
          </a:p>
        </p:txBody>
      </p:sp>
    </p:spTree>
    <p:extLst>
      <p:ext uri="{BB962C8B-B14F-4D97-AF65-F5344CB8AC3E}">
        <p14:creationId xmlns:p14="http://schemas.microsoft.com/office/powerpoint/2010/main" val="172205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AC5799-979A-4109-8D8B-8C18075DC5FC}"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3340-7E5A-44A2-AA8E-0C2A1472AAD5}" type="slidenum">
              <a:rPr lang="en-US" smtClean="0"/>
              <a:t>‹#›</a:t>
            </a:fld>
            <a:endParaRPr lang="en-US"/>
          </a:p>
        </p:txBody>
      </p:sp>
    </p:spTree>
    <p:extLst>
      <p:ext uri="{BB962C8B-B14F-4D97-AF65-F5344CB8AC3E}">
        <p14:creationId xmlns:p14="http://schemas.microsoft.com/office/powerpoint/2010/main" val="4095878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AC5799-979A-4109-8D8B-8C18075DC5FC}"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3340-7E5A-44A2-AA8E-0C2A1472AAD5}" type="slidenum">
              <a:rPr lang="en-US" smtClean="0"/>
              <a:t>‹#›</a:t>
            </a:fld>
            <a:endParaRPr lang="en-US"/>
          </a:p>
        </p:txBody>
      </p:sp>
    </p:spTree>
    <p:extLst>
      <p:ext uri="{BB962C8B-B14F-4D97-AF65-F5344CB8AC3E}">
        <p14:creationId xmlns:p14="http://schemas.microsoft.com/office/powerpoint/2010/main" val="4187291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C5799-979A-4109-8D8B-8C18075DC5FC}" type="datetimeFigureOut">
              <a:rPr lang="en-US" smtClean="0"/>
              <a:t>9/20/2019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3340-7E5A-44A2-AA8E-0C2A1472AAD5}" type="slidenum">
              <a:rPr lang="en-US" smtClean="0"/>
              <a:t>‹#›</a:t>
            </a:fld>
            <a:endParaRPr lang="en-US"/>
          </a:p>
        </p:txBody>
      </p:sp>
    </p:spTree>
    <p:extLst>
      <p:ext uri="{BB962C8B-B14F-4D97-AF65-F5344CB8AC3E}">
        <p14:creationId xmlns:p14="http://schemas.microsoft.com/office/powerpoint/2010/main" val="1067759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5" name="Picture 4"/>
          <p:cNvPicPr/>
          <p:nvPr/>
        </p:nvPicPr>
        <p:blipFill rotWithShape="1">
          <a:blip r:embed="rId3">
            <a:extLst>
              <a:ext uri="{28A0092B-C50C-407E-A947-70E740481C1C}">
                <a14:useLocalDpi xmlns:a14="http://schemas.microsoft.com/office/drawing/2010/main" val="0"/>
              </a:ext>
            </a:extLst>
          </a:blip>
          <a:srcRect l="-973" t="31701" r="973" b="28543"/>
          <a:stretch/>
        </p:blipFill>
        <p:spPr bwMode="auto">
          <a:xfrm>
            <a:off x="1231900" y="3644900"/>
            <a:ext cx="9702800" cy="2019300"/>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rotWithShape="1">
          <a:blip r:embed="rId3">
            <a:extLst>
              <a:ext uri="{28A0092B-C50C-407E-A947-70E740481C1C}">
                <a14:useLocalDpi xmlns:a14="http://schemas.microsoft.com/office/drawing/2010/main" val="0"/>
              </a:ext>
            </a:extLst>
          </a:blip>
          <a:srcRect t="17469"/>
          <a:stretch/>
        </p:blipFill>
        <p:spPr bwMode="auto">
          <a:xfrm>
            <a:off x="1346200" y="965517"/>
            <a:ext cx="9588500" cy="2679383"/>
          </a:xfrm>
          <a:prstGeom prst="rect">
            <a:avLst/>
          </a:prstGeom>
          <a:noFill/>
          <a:ln>
            <a:noFill/>
          </a:ln>
          <a:extLst>
            <a:ext uri="{53640926-AAD7-44D8-BBD7-CCE9431645EC}">
              <a14:shadowObscured xmlns:a14="http://schemas.microsoft.com/office/drawing/2010/main"/>
            </a:ext>
          </a:extLst>
        </p:spPr>
      </p:pic>
      <p:sp>
        <p:nvSpPr>
          <p:cNvPr id="7" name="Text Box 5"/>
          <p:cNvSpPr txBox="1"/>
          <p:nvPr/>
        </p:nvSpPr>
        <p:spPr>
          <a:xfrm>
            <a:off x="2349500" y="2260600"/>
            <a:ext cx="7543800" cy="2743200"/>
          </a:xfrm>
          <a:prstGeom prst="rect">
            <a:avLst/>
          </a:prstGeom>
          <a:solidFill>
            <a:schemeClr val="bg1">
              <a:lumMod val="8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tabLst>
                <a:tab pos="2971800" algn="ctr"/>
                <a:tab pos="5943600" algn="r"/>
                <a:tab pos="457200" algn="l"/>
              </a:tabLst>
            </a:pPr>
            <a:r>
              <a:rPr lang="en-US" sz="7200" b="1" dirty="0">
                <a:effectLst/>
                <a:latin typeface="Tempus Sans ITC" panose="04020404030D07020202" pitchFamily="82" charset="0"/>
                <a:ea typeface="Calibri" panose="020F0502020204030204" pitchFamily="34" charset="0"/>
                <a:cs typeface="Times New Roman" panose="02020603050405020304" pitchFamily="18" charset="0"/>
              </a:rPr>
              <a:t>changing your life forever</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4792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723900" y="1035050"/>
            <a:ext cx="3111500" cy="4787900"/>
          </a:xfrm>
          <a:prstGeom prst="rect">
            <a:avLst/>
          </a:prstGeom>
        </p:spPr>
      </p:pic>
      <p:sp>
        <p:nvSpPr>
          <p:cNvPr id="3" name="TextBox 2"/>
          <p:cNvSpPr txBox="1"/>
          <p:nvPr/>
        </p:nvSpPr>
        <p:spPr>
          <a:xfrm>
            <a:off x="3835400" y="1016000"/>
            <a:ext cx="7454900" cy="4832092"/>
          </a:xfrm>
          <a:prstGeom prst="rect">
            <a:avLst/>
          </a:prstGeom>
          <a:solidFill>
            <a:schemeClr val="bg1"/>
          </a:solidFill>
        </p:spPr>
        <p:txBody>
          <a:bodyPr wrap="square" rtlCol="0">
            <a:spAutoFit/>
          </a:bodyPr>
          <a:lstStyle/>
          <a:p>
            <a:r>
              <a:rPr lang="en-US" sz="4400" b="1" i="1" dirty="0" smtClean="0"/>
              <a:t>#2 </a:t>
            </a:r>
            <a:r>
              <a:rPr lang="en-US" sz="4400" b="1" i="1" dirty="0"/>
              <a:t>It’s not a contradiction</a:t>
            </a:r>
            <a:r>
              <a:rPr lang="en-US" sz="4400" b="1" i="1" dirty="0" smtClean="0"/>
              <a:t>:</a:t>
            </a:r>
          </a:p>
          <a:p>
            <a:r>
              <a:rPr lang="en-US" sz="4400" b="1" i="1" dirty="0" smtClean="0"/>
              <a:t>Greatness and leadership are known by servanthood, not rank.</a:t>
            </a:r>
          </a:p>
          <a:p>
            <a:pPr algn="ctr"/>
            <a:r>
              <a:rPr lang="en-US" sz="4400" b="1" i="1" u="sng" dirty="0" smtClean="0">
                <a:solidFill>
                  <a:srgbClr val="FF0000"/>
                </a:solidFill>
              </a:rPr>
              <a:t>Luke 22:24-28</a:t>
            </a:r>
            <a:endParaRPr lang="en-US" sz="4400" b="1" i="1" dirty="0" smtClean="0">
              <a:solidFill>
                <a:srgbClr val="C00000"/>
              </a:solidFill>
            </a:endParaRPr>
          </a:p>
          <a:p>
            <a:endParaRPr lang="en-US" sz="4400" b="1" i="1" dirty="0" smtClean="0">
              <a:solidFill>
                <a:srgbClr val="C00000"/>
              </a:solidFill>
            </a:endParaRPr>
          </a:p>
          <a:p>
            <a:endParaRPr lang="en-US" sz="4400" b="1" i="1" dirty="0" smtClean="0">
              <a:solidFill>
                <a:srgbClr val="C00000"/>
              </a:solidFill>
            </a:endParaRPr>
          </a:p>
        </p:txBody>
      </p:sp>
    </p:spTree>
    <p:extLst>
      <p:ext uri="{BB962C8B-B14F-4D97-AF65-F5344CB8AC3E}">
        <p14:creationId xmlns:p14="http://schemas.microsoft.com/office/powerpoint/2010/main" val="3051106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457200" y="203200"/>
            <a:ext cx="11277600" cy="6524863"/>
          </a:xfrm>
          <a:prstGeom prst="rect">
            <a:avLst/>
          </a:prstGeom>
          <a:solidFill>
            <a:schemeClr val="bg1">
              <a:lumMod val="95000"/>
            </a:schemeClr>
          </a:solidFill>
        </p:spPr>
        <p:txBody>
          <a:bodyPr wrap="square" rtlCol="0">
            <a:spAutoFit/>
          </a:bodyPr>
          <a:lstStyle/>
          <a:p>
            <a:r>
              <a:rPr lang="en-US" sz="3800" b="1" i="1" u="sng" dirty="0" smtClean="0">
                <a:solidFill>
                  <a:srgbClr val="FF0000"/>
                </a:solidFill>
              </a:rPr>
              <a:t>Luke 22:24-28 </a:t>
            </a:r>
            <a:r>
              <a:rPr lang="en-US" sz="3800" b="1" i="1" dirty="0" smtClean="0">
                <a:solidFill>
                  <a:srgbClr val="FF0000"/>
                </a:solidFill>
              </a:rPr>
              <a:t>  </a:t>
            </a:r>
            <a:r>
              <a:rPr lang="en-US" sz="3800" b="1" i="1" dirty="0" smtClean="0"/>
              <a:t>Also a dispute arose among them as to which of them was considered to be greatest. 25 Jesus said to them, "The kings of the Gentiles lord it over them; and those who exercise authority over them call themselves Benefactors. 26 But you are not to be like that. Instead, the greatest among you should be like the youngest, and the one who rules like the one who serves. 27 For who is greater, the one who is at the table or the one who serves? Is it not the one who is at the table? But I am among you as one who serves. 28 You are those who have stood by me in my trials.</a:t>
            </a:r>
            <a:endParaRPr lang="en-US" sz="3800" b="1" i="1" dirty="0"/>
          </a:p>
        </p:txBody>
      </p:sp>
    </p:spTree>
    <p:extLst>
      <p:ext uri="{BB962C8B-B14F-4D97-AF65-F5344CB8AC3E}">
        <p14:creationId xmlns:p14="http://schemas.microsoft.com/office/powerpoint/2010/main" val="1502213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723900" y="1035050"/>
            <a:ext cx="3111500" cy="4787900"/>
          </a:xfrm>
          <a:prstGeom prst="rect">
            <a:avLst/>
          </a:prstGeom>
        </p:spPr>
      </p:pic>
      <p:sp>
        <p:nvSpPr>
          <p:cNvPr id="3" name="TextBox 2"/>
          <p:cNvSpPr txBox="1"/>
          <p:nvPr/>
        </p:nvSpPr>
        <p:spPr>
          <a:xfrm>
            <a:off x="3835400" y="1016000"/>
            <a:ext cx="7454900" cy="4832092"/>
          </a:xfrm>
          <a:prstGeom prst="rect">
            <a:avLst/>
          </a:prstGeom>
          <a:solidFill>
            <a:schemeClr val="bg1"/>
          </a:solidFill>
        </p:spPr>
        <p:txBody>
          <a:bodyPr wrap="square" rtlCol="0">
            <a:spAutoFit/>
          </a:bodyPr>
          <a:lstStyle/>
          <a:p>
            <a:r>
              <a:rPr lang="en-US" sz="4400" b="1" i="1" dirty="0" smtClean="0"/>
              <a:t>#2 </a:t>
            </a:r>
            <a:r>
              <a:rPr lang="en-US" sz="4400" b="1" i="1" dirty="0"/>
              <a:t>It’s not a contradiction</a:t>
            </a:r>
            <a:r>
              <a:rPr lang="en-US" sz="4400" b="1" i="1" dirty="0" smtClean="0"/>
              <a:t>:</a:t>
            </a:r>
          </a:p>
          <a:p>
            <a:r>
              <a:rPr lang="en-US" sz="4400" b="1" i="1" dirty="0" smtClean="0"/>
              <a:t>Greatness and leadership are known by servanthood, not rank.</a:t>
            </a:r>
          </a:p>
          <a:p>
            <a:pPr algn="ctr"/>
            <a:r>
              <a:rPr lang="en-US" sz="4400" b="1" i="1" dirty="0" smtClean="0">
                <a:solidFill>
                  <a:srgbClr val="C00000"/>
                </a:solidFill>
              </a:rPr>
              <a:t>Jesus would have us pursue</a:t>
            </a:r>
          </a:p>
          <a:p>
            <a:pPr algn="ctr"/>
            <a:r>
              <a:rPr lang="en-US" sz="4400" b="1" i="1" dirty="0" smtClean="0">
                <a:solidFill>
                  <a:srgbClr val="C00000"/>
                </a:solidFill>
              </a:rPr>
              <a:t> the role of servanthood, </a:t>
            </a:r>
          </a:p>
          <a:p>
            <a:pPr algn="ctr"/>
            <a:r>
              <a:rPr lang="en-US" sz="4400" b="1" i="1" dirty="0" smtClean="0">
                <a:solidFill>
                  <a:srgbClr val="C00000"/>
                </a:solidFill>
              </a:rPr>
              <a:t>not rank.</a:t>
            </a:r>
            <a:endParaRPr lang="en-US" sz="4400" b="1" i="1" dirty="0">
              <a:solidFill>
                <a:srgbClr val="C00000"/>
              </a:solidFill>
            </a:endParaRPr>
          </a:p>
        </p:txBody>
      </p:sp>
    </p:spTree>
    <p:extLst>
      <p:ext uri="{BB962C8B-B14F-4D97-AF65-F5344CB8AC3E}">
        <p14:creationId xmlns:p14="http://schemas.microsoft.com/office/powerpoint/2010/main" val="1217961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723900" y="1035050"/>
            <a:ext cx="3111500" cy="4787900"/>
          </a:xfrm>
          <a:prstGeom prst="rect">
            <a:avLst/>
          </a:prstGeom>
        </p:spPr>
      </p:pic>
      <p:sp>
        <p:nvSpPr>
          <p:cNvPr id="3" name="TextBox 2"/>
          <p:cNvSpPr txBox="1"/>
          <p:nvPr/>
        </p:nvSpPr>
        <p:spPr>
          <a:xfrm>
            <a:off x="3835400" y="1016000"/>
            <a:ext cx="7454900" cy="4832092"/>
          </a:xfrm>
          <a:prstGeom prst="rect">
            <a:avLst/>
          </a:prstGeom>
          <a:solidFill>
            <a:schemeClr val="bg1"/>
          </a:solidFill>
        </p:spPr>
        <p:txBody>
          <a:bodyPr wrap="square" rtlCol="0">
            <a:spAutoFit/>
          </a:bodyPr>
          <a:lstStyle/>
          <a:p>
            <a:r>
              <a:rPr lang="en-US" sz="4400" b="1" i="1" dirty="0" smtClean="0"/>
              <a:t>#3 </a:t>
            </a:r>
            <a:r>
              <a:rPr lang="en-US" sz="4400" b="1" i="1" dirty="0"/>
              <a:t>It’s not a contradiction</a:t>
            </a:r>
            <a:r>
              <a:rPr lang="en-US" sz="4400" b="1" i="1" dirty="0" smtClean="0"/>
              <a:t>:</a:t>
            </a:r>
          </a:p>
          <a:p>
            <a:r>
              <a:rPr lang="en-US" sz="4400" b="1" i="1" dirty="0" smtClean="0"/>
              <a:t>Greatness means doing the things servants do.</a:t>
            </a:r>
          </a:p>
          <a:p>
            <a:endParaRPr lang="en-US" sz="4400" b="1" i="1" dirty="0"/>
          </a:p>
          <a:p>
            <a:pPr algn="ctr"/>
            <a:r>
              <a:rPr lang="en-US" sz="4400" b="1" i="1" u="sng" dirty="0" smtClean="0">
                <a:solidFill>
                  <a:srgbClr val="FF0000"/>
                </a:solidFill>
              </a:rPr>
              <a:t>John 13:1-17</a:t>
            </a:r>
            <a:endParaRPr lang="en-US" sz="4400" b="1" i="1" dirty="0" smtClean="0"/>
          </a:p>
          <a:p>
            <a:endParaRPr lang="en-US" sz="4400" b="1" i="1" dirty="0"/>
          </a:p>
          <a:p>
            <a:endParaRPr lang="en-US" sz="4400" b="1" i="1" dirty="0" smtClean="0"/>
          </a:p>
        </p:txBody>
      </p:sp>
    </p:spTree>
    <p:extLst>
      <p:ext uri="{BB962C8B-B14F-4D97-AF65-F5344CB8AC3E}">
        <p14:creationId xmlns:p14="http://schemas.microsoft.com/office/powerpoint/2010/main" val="899296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596900" y="330200"/>
            <a:ext cx="10909300" cy="6247864"/>
          </a:xfrm>
          <a:prstGeom prst="rect">
            <a:avLst/>
          </a:prstGeom>
          <a:solidFill>
            <a:schemeClr val="bg1">
              <a:lumMod val="95000"/>
            </a:schemeClr>
          </a:solidFill>
        </p:spPr>
        <p:txBody>
          <a:bodyPr wrap="square" rtlCol="0">
            <a:spAutoFit/>
          </a:bodyPr>
          <a:lstStyle/>
          <a:p>
            <a:r>
              <a:rPr lang="en-US" sz="4000" b="1" i="1" u="sng" dirty="0" smtClean="0">
                <a:solidFill>
                  <a:srgbClr val="FF0000"/>
                </a:solidFill>
              </a:rPr>
              <a:t>John 13:1-17  </a:t>
            </a:r>
            <a:r>
              <a:rPr lang="en-US" sz="4000" b="1" i="1" dirty="0" smtClean="0"/>
              <a:t>It was just before the Passover Feast. Jesus knew that the time had come for him to leave this world and go to the Father. Having loved his own who were in the world, he now showed them the full extent of his love. 2 The evening meal was being served, and the devil had already prompted Judas Iscariot, son of Simon, to betray Jesus. … 4 so he got up from the meal, took off his outer clothing, and wrapped a towel around his waist. </a:t>
            </a:r>
            <a:endParaRPr lang="en-US" sz="4000" b="1" i="1" dirty="0"/>
          </a:p>
        </p:txBody>
      </p:sp>
    </p:spTree>
    <p:extLst>
      <p:ext uri="{BB962C8B-B14F-4D97-AF65-F5344CB8AC3E}">
        <p14:creationId xmlns:p14="http://schemas.microsoft.com/office/powerpoint/2010/main" val="3505897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736600" y="393700"/>
            <a:ext cx="10541000" cy="6247864"/>
          </a:xfrm>
          <a:prstGeom prst="rect">
            <a:avLst/>
          </a:prstGeom>
          <a:solidFill>
            <a:schemeClr val="bg1">
              <a:lumMod val="95000"/>
            </a:schemeClr>
          </a:solidFill>
        </p:spPr>
        <p:txBody>
          <a:bodyPr wrap="square" rtlCol="0">
            <a:spAutoFit/>
          </a:bodyPr>
          <a:lstStyle/>
          <a:p>
            <a:r>
              <a:rPr lang="en-US" sz="4000" b="1" i="1" dirty="0" smtClean="0"/>
              <a:t>5 After that, he poured water into a basin and began to wash his disciples' feet, drying them with the towel that was wrapped around him. … 11 For he knew who was going to betray him, and that was why he said not everyone was clean. 12 When he had finished washing their feet, he put on his clothes and returned to his place. "Do you understand what I have done for you?" he asked them. 13 "You call me 'Teacher' and 'Lord,' and rightly so, for that is what I am. </a:t>
            </a:r>
            <a:endParaRPr lang="en-US" sz="4000" b="1" i="1" dirty="0"/>
          </a:p>
        </p:txBody>
      </p:sp>
    </p:spTree>
    <p:extLst>
      <p:ext uri="{BB962C8B-B14F-4D97-AF65-F5344CB8AC3E}">
        <p14:creationId xmlns:p14="http://schemas.microsoft.com/office/powerpoint/2010/main" val="2726563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723900" y="698500"/>
            <a:ext cx="10744200" cy="5016758"/>
          </a:xfrm>
          <a:prstGeom prst="rect">
            <a:avLst/>
          </a:prstGeom>
          <a:solidFill>
            <a:schemeClr val="bg1">
              <a:lumMod val="95000"/>
            </a:schemeClr>
          </a:solidFill>
        </p:spPr>
        <p:txBody>
          <a:bodyPr wrap="square" rtlCol="0">
            <a:spAutoFit/>
          </a:bodyPr>
          <a:lstStyle/>
          <a:p>
            <a:r>
              <a:rPr lang="en-US" sz="4000" b="1" i="1" dirty="0" smtClean="0"/>
              <a:t>14 Now that I, your Lord and Teacher, have washed your feet, you also should wash one another's feet. 15 I have set you an example that you should do as I have done for you. 16 I tell you the truth, no servant is greater than his master, nor is a messenger greater than the one who sent him. 17 Now that you know these things, you will be blessed if you do them.</a:t>
            </a:r>
            <a:endParaRPr lang="en-US" sz="4000" b="1" i="1" dirty="0"/>
          </a:p>
        </p:txBody>
      </p:sp>
    </p:spTree>
    <p:extLst>
      <p:ext uri="{BB962C8B-B14F-4D97-AF65-F5344CB8AC3E}">
        <p14:creationId xmlns:p14="http://schemas.microsoft.com/office/powerpoint/2010/main" val="1999068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3" name="Picture 2" descr="Image result for observation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400" y="1074686"/>
            <a:ext cx="4114800" cy="4770537"/>
          </a:xfrm>
          <a:prstGeom prst="rect">
            <a:avLst/>
          </a:prstGeom>
          <a:noFill/>
          <a:ln>
            <a:noFill/>
          </a:ln>
        </p:spPr>
      </p:pic>
      <p:sp>
        <p:nvSpPr>
          <p:cNvPr id="2" name="TextBox 1"/>
          <p:cNvSpPr txBox="1"/>
          <p:nvPr/>
        </p:nvSpPr>
        <p:spPr>
          <a:xfrm>
            <a:off x="5156200" y="1074687"/>
            <a:ext cx="6032500" cy="4770537"/>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4400" b="1" i="1" dirty="0" smtClean="0"/>
              <a:t>Physical act defines the spiritual.</a:t>
            </a:r>
          </a:p>
          <a:p>
            <a:pPr marL="285750" indent="-285750">
              <a:buFont typeface="Arial" panose="020B0604020202020204" pitchFamily="34" charset="0"/>
              <a:buChar char="•"/>
            </a:pPr>
            <a:r>
              <a:rPr lang="en-US" sz="4400" b="1" i="1" dirty="0" smtClean="0"/>
              <a:t>Jesus even served his enemy, Judas.</a:t>
            </a:r>
          </a:p>
          <a:p>
            <a:pPr marL="285750" indent="-285750">
              <a:buFont typeface="Arial" panose="020B0604020202020204" pitchFamily="34" charset="0"/>
              <a:buChar char="•"/>
            </a:pPr>
            <a:r>
              <a:rPr lang="en-US" sz="4400" b="1" i="1" dirty="0" smtClean="0"/>
              <a:t>Jesus really loved people.</a:t>
            </a:r>
          </a:p>
          <a:p>
            <a:endParaRPr lang="en-US" sz="4000" b="1" i="1" dirty="0"/>
          </a:p>
        </p:txBody>
      </p:sp>
    </p:spTree>
    <p:extLst>
      <p:ext uri="{BB962C8B-B14F-4D97-AF65-F5344CB8AC3E}">
        <p14:creationId xmlns:p14="http://schemas.microsoft.com/office/powerpoint/2010/main" val="1813478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3" name="Picture 2" descr="Image result for a few more things"/>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l="15181" t="34878" r="16148" b="42858"/>
          <a:stretch/>
        </p:blipFill>
        <p:spPr bwMode="auto">
          <a:xfrm>
            <a:off x="1066800" y="368300"/>
            <a:ext cx="10210800" cy="171450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1066800" y="2082800"/>
            <a:ext cx="10210800" cy="4401205"/>
          </a:xfrm>
          <a:prstGeom prst="rect">
            <a:avLst/>
          </a:prstGeom>
          <a:solidFill>
            <a:schemeClr val="bg1">
              <a:lumMod val="95000"/>
            </a:schemeClr>
          </a:solidFill>
        </p:spPr>
        <p:txBody>
          <a:bodyPr wrap="square" rtlCol="0">
            <a:spAutoFit/>
          </a:bodyPr>
          <a:lstStyle/>
          <a:p>
            <a:pPr marL="285750" indent="-285750">
              <a:buFont typeface="Arial" panose="020B0604020202020204" pitchFamily="34" charset="0"/>
              <a:buChar char="•"/>
            </a:pPr>
            <a:r>
              <a:rPr lang="en-US" sz="4000" b="1" i="1" dirty="0" smtClean="0"/>
              <a:t>we won’t be waiting on others to come around and serve us, but rather we will take the initiative.</a:t>
            </a:r>
          </a:p>
          <a:p>
            <a:pPr marL="285750" indent="-285750">
              <a:buFont typeface="Arial" panose="020B0604020202020204" pitchFamily="34" charset="0"/>
              <a:buChar char="•"/>
            </a:pPr>
            <a:r>
              <a:rPr lang="en-US" sz="4000" b="1" i="1" dirty="0" smtClean="0"/>
              <a:t>we will stop evaluating if someone is worthy of us serving them.</a:t>
            </a:r>
          </a:p>
          <a:p>
            <a:pPr marL="285750" indent="-285750">
              <a:buFont typeface="Arial" panose="020B0604020202020204" pitchFamily="34" charset="0"/>
              <a:buChar char="•"/>
            </a:pPr>
            <a:r>
              <a:rPr lang="en-US" sz="4000" b="1" i="1" dirty="0" smtClean="0"/>
              <a:t>we are learning how to love unconditionally, with no strings attached. </a:t>
            </a:r>
            <a:endParaRPr lang="en-US" sz="4000" b="1" i="1" dirty="0"/>
          </a:p>
        </p:txBody>
      </p:sp>
    </p:spTree>
    <p:extLst>
      <p:ext uri="{BB962C8B-B14F-4D97-AF65-F5344CB8AC3E}">
        <p14:creationId xmlns:p14="http://schemas.microsoft.com/office/powerpoint/2010/main" val="900538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1564068" y="1501358"/>
            <a:ext cx="3655632" cy="3855283"/>
          </a:xfrm>
          <a:prstGeom prst="rect">
            <a:avLst/>
          </a:prstGeom>
        </p:spPr>
      </p:pic>
      <p:pic>
        <p:nvPicPr>
          <p:cNvPr id="3" name="Picture 2"/>
          <p:cNvPicPr>
            <a:picLocks noChangeAspect="1"/>
          </p:cNvPicPr>
          <p:nvPr/>
        </p:nvPicPr>
        <p:blipFill>
          <a:blip r:embed="rId4"/>
          <a:stretch>
            <a:fillRect/>
          </a:stretch>
        </p:blipFill>
        <p:spPr>
          <a:xfrm>
            <a:off x="5219700" y="1501357"/>
            <a:ext cx="5321299" cy="3855283"/>
          </a:xfrm>
          <a:prstGeom prst="rect">
            <a:avLst/>
          </a:prstGeom>
        </p:spPr>
      </p:pic>
    </p:spTree>
    <p:extLst>
      <p:ext uri="{BB962C8B-B14F-4D97-AF65-F5344CB8AC3E}">
        <p14:creationId xmlns:p14="http://schemas.microsoft.com/office/powerpoint/2010/main" val="1386802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5" name="Picture 4"/>
          <p:cNvPicPr/>
          <p:nvPr/>
        </p:nvPicPr>
        <p:blipFill rotWithShape="1">
          <a:blip r:embed="rId3">
            <a:extLst>
              <a:ext uri="{28A0092B-C50C-407E-A947-70E740481C1C}">
                <a14:useLocalDpi xmlns:a14="http://schemas.microsoft.com/office/drawing/2010/main" val="0"/>
              </a:ext>
            </a:extLst>
          </a:blip>
          <a:srcRect l="-973" t="31701" r="973" b="28543"/>
          <a:stretch/>
        </p:blipFill>
        <p:spPr bwMode="auto">
          <a:xfrm>
            <a:off x="1231900" y="3644900"/>
            <a:ext cx="9702800" cy="2019300"/>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rotWithShape="1">
          <a:blip r:embed="rId3">
            <a:extLst>
              <a:ext uri="{28A0092B-C50C-407E-A947-70E740481C1C}">
                <a14:useLocalDpi xmlns:a14="http://schemas.microsoft.com/office/drawing/2010/main" val="0"/>
              </a:ext>
            </a:extLst>
          </a:blip>
          <a:srcRect t="17469"/>
          <a:stretch/>
        </p:blipFill>
        <p:spPr bwMode="auto">
          <a:xfrm>
            <a:off x="1346200" y="965517"/>
            <a:ext cx="9588500" cy="2679383"/>
          </a:xfrm>
          <a:prstGeom prst="rect">
            <a:avLst/>
          </a:prstGeom>
          <a:noFill/>
          <a:ln>
            <a:noFill/>
          </a:ln>
          <a:extLst>
            <a:ext uri="{53640926-AAD7-44D8-BBD7-CCE9431645EC}">
              <a14:shadowObscured xmlns:a14="http://schemas.microsoft.com/office/drawing/2010/main"/>
            </a:ext>
          </a:extLst>
        </p:spPr>
      </p:pic>
      <p:sp>
        <p:nvSpPr>
          <p:cNvPr id="7" name="Text Box 5"/>
          <p:cNvSpPr txBox="1"/>
          <p:nvPr/>
        </p:nvSpPr>
        <p:spPr>
          <a:xfrm>
            <a:off x="2349500" y="2260600"/>
            <a:ext cx="7543800" cy="2743200"/>
          </a:xfrm>
          <a:prstGeom prst="rect">
            <a:avLst/>
          </a:prstGeom>
          <a:solidFill>
            <a:schemeClr val="bg1">
              <a:lumMod val="8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tabLst>
                <a:tab pos="2971800" algn="ctr"/>
                <a:tab pos="5943600" algn="r"/>
                <a:tab pos="457200" algn="l"/>
              </a:tabLst>
            </a:pPr>
            <a:r>
              <a:rPr lang="en-US" sz="7200" b="1" dirty="0">
                <a:effectLst/>
                <a:latin typeface="Tempus Sans ITC" panose="04020404030D07020202" pitchFamily="82" charset="0"/>
                <a:ea typeface="Calibri" panose="020F0502020204030204" pitchFamily="34" charset="0"/>
                <a:cs typeface="Times New Roman" panose="02020603050405020304" pitchFamily="18" charset="0"/>
              </a:rPr>
              <a:t>changing your life forever</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8342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1435100" y="622300"/>
            <a:ext cx="9474200" cy="5981700"/>
          </a:xfrm>
          <a:prstGeom prst="rect">
            <a:avLst/>
          </a:prstGeom>
        </p:spPr>
      </p:pic>
    </p:spTree>
    <p:extLst>
      <p:ext uri="{BB962C8B-B14F-4D97-AF65-F5344CB8AC3E}">
        <p14:creationId xmlns:p14="http://schemas.microsoft.com/office/powerpoint/2010/main" val="3202498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762000" y="305068"/>
            <a:ext cx="10985500" cy="6247864"/>
          </a:xfrm>
          <a:prstGeom prst="rect">
            <a:avLst/>
          </a:prstGeom>
          <a:solidFill>
            <a:schemeClr val="bg1">
              <a:lumMod val="95000"/>
            </a:schemeClr>
          </a:solidFill>
        </p:spPr>
        <p:txBody>
          <a:bodyPr wrap="square" rtlCol="0">
            <a:spAutoFit/>
          </a:bodyPr>
          <a:lstStyle/>
          <a:p>
            <a:r>
              <a:rPr lang="en-US" sz="4000" b="1" i="1" u="sng" dirty="0" smtClean="0">
                <a:solidFill>
                  <a:srgbClr val="FF0000"/>
                </a:solidFill>
              </a:rPr>
              <a:t>Philippians 2:1-11</a:t>
            </a:r>
            <a:r>
              <a:rPr lang="en-US" sz="4000" b="1" i="1" dirty="0" smtClean="0">
                <a:solidFill>
                  <a:srgbClr val="FF0000"/>
                </a:solidFill>
              </a:rPr>
              <a:t>   </a:t>
            </a:r>
            <a:r>
              <a:rPr lang="en-US" sz="4000" b="1" i="1" dirty="0" smtClean="0"/>
              <a:t>If you have any encouragement from being united with Christ, if any comfort from his love, if any fellowship with the Spirit, if any tenderness and compassion, 2 then make my joy complete by being like-minded, having the same love, being one in spirit and purpose. 3 Do nothing out of selfish ambition or vain conceit, but in humility consider others better than yourselves. 4 Each of you should look not only to your own interests, but also to the interests of others.</a:t>
            </a:r>
            <a:endParaRPr lang="en-US" sz="4000" b="1" i="1" dirty="0"/>
          </a:p>
        </p:txBody>
      </p:sp>
    </p:spTree>
    <p:extLst>
      <p:ext uri="{BB962C8B-B14F-4D97-AF65-F5344CB8AC3E}">
        <p14:creationId xmlns:p14="http://schemas.microsoft.com/office/powerpoint/2010/main" val="1945145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660400" y="444500"/>
            <a:ext cx="10274300" cy="5632311"/>
          </a:xfrm>
          <a:prstGeom prst="rect">
            <a:avLst/>
          </a:prstGeom>
          <a:solidFill>
            <a:schemeClr val="bg1">
              <a:lumMod val="95000"/>
            </a:schemeClr>
          </a:solidFill>
        </p:spPr>
        <p:txBody>
          <a:bodyPr wrap="square" rtlCol="0">
            <a:spAutoFit/>
          </a:bodyPr>
          <a:lstStyle/>
          <a:p>
            <a:r>
              <a:rPr lang="en-US" sz="4000" b="1" i="1" dirty="0" smtClean="0"/>
              <a:t>5 Your attitude should be the same as that of Christ Jesus: 6 Who, being in very nature God, did not consider equality with God something to be grasped, 7 but made himself nothing, taking the very nature of a servant, being made in human likeness. 8 And being found in appearance as a man, he humbled himself and became obedient to death-- even death on a cross! </a:t>
            </a:r>
            <a:endParaRPr lang="en-US" sz="4000" b="1" i="1" dirty="0"/>
          </a:p>
        </p:txBody>
      </p:sp>
    </p:spTree>
    <p:extLst>
      <p:ext uri="{BB962C8B-B14F-4D97-AF65-F5344CB8AC3E}">
        <p14:creationId xmlns:p14="http://schemas.microsoft.com/office/powerpoint/2010/main" val="2735564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673100" y="609600"/>
            <a:ext cx="10769600" cy="3785652"/>
          </a:xfrm>
          <a:prstGeom prst="rect">
            <a:avLst/>
          </a:prstGeom>
          <a:solidFill>
            <a:schemeClr val="bg1">
              <a:lumMod val="95000"/>
            </a:schemeClr>
          </a:solidFill>
        </p:spPr>
        <p:txBody>
          <a:bodyPr wrap="square" rtlCol="0">
            <a:spAutoFit/>
          </a:bodyPr>
          <a:lstStyle/>
          <a:p>
            <a:r>
              <a:rPr lang="en-US" sz="4000" b="1" i="1" dirty="0" smtClean="0"/>
              <a:t>9 Therefore God exalted him to the highest place and gave him the name that is above every name, 10 that at the name of Jesus every knee should bow, in heaven and on earth and under the earth, 11 and every tongue confess that Jesus Christ is Lord, to the glory of God the Father.</a:t>
            </a:r>
            <a:endParaRPr lang="en-US" sz="4000" b="1" i="1" dirty="0"/>
          </a:p>
        </p:txBody>
      </p:sp>
    </p:spTree>
    <p:extLst>
      <p:ext uri="{BB962C8B-B14F-4D97-AF65-F5344CB8AC3E}">
        <p14:creationId xmlns:p14="http://schemas.microsoft.com/office/powerpoint/2010/main" val="2033428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2146300" y="931022"/>
            <a:ext cx="7544131" cy="1621677"/>
          </a:xfrm>
          <a:prstGeom prst="rect">
            <a:avLst/>
          </a:prstGeom>
        </p:spPr>
      </p:pic>
      <p:pic>
        <p:nvPicPr>
          <p:cNvPr id="3" name="Picture 2"/>
          <p:cNvPicPr>
            <a:picLocks noChangeAspect="1"/>
          </p:cNvPicPr>
          <p:nvPr/>
        </p:nvPicPr>
        <p:blipFill rotWithShape="1">
          <a:blip r:embed="rId4">
            <a:duotone>
              <a:prstClr val="black"/>
              <a:schemeClr val="accent6">
                <a:tint val="45000"/>
                <a:satMod val="400000"/>
              </a:schemeClr>
            </a:duotone>
          </a:blip>
          <a:srcRect r="23020" b="31317"/>
          <a:stretch/>
        </p:blipFill>
        <p:spPr>
          <a:xfrm>
            <a:off x="2146300" y="2552699"/>
            <a:ext cx="3949700" cy="2451102"/>
          </a:xfrm>
          <a:prstGeom prst="rect">
            <a:avLst/>
          </a:prstGeom>
        </p:spPr>
      </p:pic>
      <p:pic>
        <p:nvPicPr>
          <p:cNvPr id="5" name="Picture 4"/>
          <p:cNvPicPr>
            <a:picLocks noChangeAspect="1"/>
          </p:cNvPicPr>
          <p:nvPr/>
        </p:nvPicPr>
        <p:blipFill rotWithShape="1">
          <a:blip r:embed="rId5">
            <a:duotone>
              <a:schemeClr val="accent2">
                <a:shade val="45000"/>
                <a:satMod val="135000"/>
              </a:schemeClr>
              <a:prstClr val="white"/>
            </a:duotone>
          </a:blip>
          <a:srcRect l="23743" t="26328" r="25384" b="45850"/>
          <a:stretch/>
        </p:blipFill>
        <p:spPr>
          <a:xfrm>
            <a:off x="6096000" y="2552699"/>
            <a:ext cx="3594431" cy="2451102"/>
          </a:xfrm>
          <a:prstGeom prst="rect">
            <a:avLst/>
          </a:prstGeom>
        </p:spPr>
      </p:pic>
    </p:spTree>
    <p:extLst>
      <p:ext uri="{BB962C8B-B14F-4D97-AF65-F5344CB8AC3E}">
        <p14:creationId xmlns:p14="http://schemas.microsoft.com/office/powerpoint/2010/main" val="2219201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3" name="Picture 2" descr="Image result for I can control my attitude"/>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b="64961"/>
          <a:stretch/>
        </p:blipFill>
        <p:spPr bwMode="auto">
          <a:xfrm>
            <a:off x="1458912" y="819468"/>
            <a:ext cx="4662488" cy="2939732"/>
          </a:xfrm>
          <a:prstGeom prst="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4">
            <a:duotone>
              <a:prstClr val="black"/>
              <a:schemeClr val="accent4">
                <a:tint val="45000"/>
                <a:satMod val="400000"/>
              </a:schemeClr>
            </a:duotone>
          </a:blip>
          <a:stretch>
            <a:fillRect/>
          </a:stretch>
        </p:blipFill>
        <p:spPr>
          <a:xfrm>
            <a:off x="1458912" y="3759199"/>
            <a:ext cx="4637088" cy="1584583"/>
          </a:xfrm>
          <a:prstGeom prst="rect">
            <a:avLst/>
          </a:prstGeom>
        </p:spPr>
      </p:pic>
      <p:sp>
        <p:nvSpPr>
          <p:cNvPr id="5" name="TextBox 4"/>
          <p:cNvSpPr txBox="1"/>
          <p:nvPr/>
        </p:nvSpPr>
        <p:spPr>
          <a:xfrm>
            <a:off x="6121400" y="819468"/>
            <a:ext cx="5321300" cy="4524315"/>
          </a:xfrm>
          <a:prstGeom prst="rect">
            <a:avLst/>
          </a:prstGeom>
          <a:solidFill>
            <a:schemeClr val="bg1">
              <a:lumMod val="95000"/>
            </a:schemeClr>
          </a:solidFill>
        </p:spPr>
        <p:txBody>
          <a:bodyPr wrap="square" rtlCol="0">
            <a:spAutoFit/>
          </a:bodyPr>
          <a:lstStyle/>
          <a:p>
            <a:r>
              <a:rPr lang="en-US" sz="4800" b="1" i="1" dirty="0" smtClean="0">
                <a:solidFill>
                  <a:srgbClr val="C00000"/>
                </a:solidFill>
              </a:rPr>
              <a:t>Our attitudes will either make us servants or keep us from changing the rest of our lives being servants.</a:t>
            </a:r>
            <a:endParaRPr lang="en-US" sz="4800" b="1" i="1" dirty="0">
              <a:solidFill>
                <a:srgbClr val="C00000"/>
              </a:solidFill>
            </a:endParaRPr>
          </a:p>
        </p:txBody>
      </p:sp>
    </p:spTree>
    <p:extLst>
      <p:ext uri="{BB962C8B-B14F-4D97-AF65-F5344CB8AC3E}">
        <p14:creationId xmlns:p14="http://schemas.microsoft.com/office/powerpoint/2010/main" val="1063527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317501" y="1257300"/>
            <a:ext cx="3060699" cy="4089400"/>
          </a:xfrm>
          <a:prstGeom prst="rect">
            <a:avLst/>
          </a:prstGeom>
        </p:spPr>
      </p:pic>
      <p:sp>
        <p:nvSpPr>
          <p:cNvPr id="3" name="TextBox 2"/>
          <p:cNvSpPr txBox="1"/>
          <p:nvPr/>
        </p:nvSpPr>
        <p:spPr>
          <a:xfrm>
            <a:off x="3505200" y="165100"/>
            <a:ext cx="8356600" cy="6617196"/>
          </a:xfrm>
          <a:prstGeom prst="rect">
            <a:avLst/>
          </a:prstGeom>
          <a:solidFill>
            <a:schemeClr val="bg1">
              <a:lumMod val="95000"/>
            </a:schemeClr>
          </a:solidFill>
        </p:spPr>
        <p:txBody>
          <a:bodyPr wrap="square" rtlCol="0">
            <a:spAutoFit/>
          </a:bodyPr>
          <a:lstStyle/>
          <a:p>
            <a:r>
              <a:rPr lang="en-US" sz="4000" b="1" i="1" dirty="0" smtClean="0"/>
              <a:t>The attitude of Christ can keeps one serving when it’s not fun or convenient any longer.</a:t>
            </a:r>
          </a:p>
          <a:p>
            <a:r>
              <a:rPr lang="en-US" sz="3600" b="1" i="1" u="sng" dirty="0" smtClean="0">
                <a:solidFill>
                  <a:srgbClr val="C00000"/>
                </a:solidFill>
              </a:rPr>
              <a:t>Hebrews 12:2-3</a:t>
            </a:r>
            <a:r>
              <a:rPr lang="en-US" sz="3600" b="1" i="1" dirty="0" smtClean="0">
                <a:solidFill>
                  <a:srgbClr val="C00000"/>
                </a:solidFill>
              </a:rPr>
              <a:t>  Let us fix our eyes on Jesus, the author and </a:t>
            </a:r>
            <a:r>
              <a:rPr lang="en-US" sz="3600" b="1" i="1" dirty="0" err="1" smtClean="0">
                <a:solidFill>
                  <a:srgbClr val="C00000"/>
                </a:solidFill>
              </a:rPr>
              <a:t>perfecter</a:t>
            </a:r>
            <a:r>
              <a:rPr lang="en-US" sz="3600" b="1" i="1" dirty="0" smtClean="0">
                <a:solidFill>
                  <a:srgbClr val="C00000"/>
                </a:solidFill>
              </a:rPr>
              <a:t> of our faith, who for the joy set before him endured the cross, scorning its shame, and sat down at the right hand of the throne of God. 3 Consider him who endured such opposition from sinful men, so that you will not grow weary and lose heart.</a:t>
            </a:r>
          </a:p>
          <a:p>
            <a:endParaRPr lang="en-US" sz="1600" b="1" i="1" dirty="0"/>
          </a:p>
        </p:txBody>
      </p:sp>
    </p:spTree>
    <p:extLst>
      <p:ext uri="{BB962C8B-B14F-4D97-AF65-F5344CB8AC3E}">
        <p14:creationId xmlns:p14="http://schemas.microsoft.com/office/powerpoint/2010/main" val="2188902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1219200" y="406400"/>
            <a:ext cx="9753600" cy="6247864"/>
          </a:xfrm>
          <a:prstGeom prst="rect">
            <a:avLst/>
          </a:prstGeom>
          <a:solidFill>
            <a:schemeClr val="bg1">
              <a:lumMod val="95000"/>
            </a:schemeClr>
          </a:solidFill>
        </p:spPr>
        <p:txBody>
          <a:bodyPr wrap="square" rtlCol="0">
            <a:spAutoFit/>
          </a:bodyPr>
          <a:lstStyle/>
          <a:p>
            <a:pPr algn="ctr"/>
            <a:r>
              <a:rPr lang="en-US" sz="4000" b="1" i="1" dirty="0" smtClean="0">
                <a:solidFill>
                  <a:srgbClr val="FF0000"/>
                </a:solidFill>
              </a:rPr>
              <a:t>The attitude of Christ keeps one focused on being the presence of Christ in some of the most awkward of situations. </a:t>
            </a:r>
          </a:p>
          <a:p>
            <a:r>
              <a:rPr lang="en-US" sz="4000" b="1" i="1" u="sng" dirty="0" smtClean="0">
                <a:solidFill>
                  <a:srgbClr val="FF0000"/>
                </a:solidFill>
              </a:rPr>
              <a:t>Matthew 25:34-40 </a:t>
            </a:r>
            <a:r>
              <a:rPr lang="en-US" sz="4000" b="1" i="1" dirty="0" smtClean="0"/>
              <a:t> For I was hungry and you gave me something to eat, I was thirsty and you gave me something to drink, I was a stranger and you invited me in, 36 I needed clothes and you clothed me, I was sick and you looked after me, I was in prison and you came to visit me.' </a:t>
            </a:r>
            <a:endParaRPr lang="en-US" sz="4000" b="1" i="1" dirty="0"/>
          </a:p>
        </p:txBody>
      </p:sp>
    </p:spTree>
    <p:extLst>
      <p:ext uri="{BB962C8B-B14F-4D97-AF65-F5344CB8AC3E}">
        <p14:creationId xmlns:p14="http://schemas.microsoft.com/office/powerpoint/2010/main" val="181265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977900" y="241300"/>
            <a:ext cx="10541000" cy="5632311"/>
          </a:xfrm>
          <a:prstGeom prst="rect">
            <a:avLst/>
          </a:prstGeom>
          <a:solidFill>
            <a:schemeClr val="bg1">
              <a:lumMod val="95000"/>
            </a:schemeClr>
          </a:solidFill>
        </p:spPr>
        <p:txBody>
          <a:bodyPr wrap="square" rtlCol="0">
            <a:spAutoFit/>
          </a:bodyPr>
          <a:lstStyle/>
          <a:p>
            <a:r>
              <a:rPr lang="en-US" sz="4000" b="1" i="1" dirty="0" smtClean="0"/>
              <a:t>35 For I was hungry and you gave me something to eat, I was thirsty and you gave me something to drink, I was a stranger and you invited me in, 36 I needed clothes and you clothed me, I was sick and you looked after me, I was in prison and you came to visit me.' </a:t>
            </a:r>
          </a:p>
          <a:p>
            <a:r>
              <a:rPr lang="en-US" sz="4000" b="1" i="1" dirty="0" smtClean="0"/>
              <a:t>... 40 "The King will reply, 'I tell you the truth, whatever you did for one of the least of these brothers of mine, you did for me.'</a:t>
            </a:r>
            <a:endParaRPr lang="en-US" sz="4000" b="1" i="1" dirty="0"/>
          </a:p>
        </p:txBody>
      </p:sp>
      <p:pic>
        <p:nvPicPr>
          <p:cNvPr id="3" name="Picture 2"/>
          <p:cNvPicPr>
            <a:picLocks noChangeAspect="1"/>
          </p:cNvPicPr>
          <p:nvPr/>
        </p:nvPicPr>
        <p:blipFill rotWithShape="1">
          <a:blip r:embed="rId3"/>
          <a:srcRect t="10080"/>
          <a:stretch/>
        </p:blipFill>
        <p:spPr>
          <a:xfrm>
            <a:off x="3003550" y="5829300"/>
            <a:ext cx="6489699" cy="850900"/>
          </a:xfrm>
          <a:prstGeom prst="rect">
            <a:avLst/>
          </a:prstGeom>
        </p:spPr>
      </p:pic>
    </p:spTree>
    <p:extLst>
      <p:ext uri="{BB962C8B-B14F-4D97-AF65-F5344CB8AC3E}">
        <p14:creationId xmlns:p14="http://schemas.microsoft.com/office/powerpoint/2010/main" val="3493778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1397000" y="812800"/>
            <a:ext cx="9690100" cy="1323439"/>
          </a:xfrm>
          <a:prstGeom prst="rect">
            <a:avLst/>
          </a:prstGeom>
          <a:solidFill>
            <a:schemeClr val="bg1">
              <a:lumMod val="95000"/>
            </a:schemeClr>
          </a:solidFill>
        </p:spPr>
        <p:txBody>
          <a:bodyPr wrap="square" rtlCol="0">
            <a:spAutoFit/>
          </a:bodyPr>
          <a:lstStyle/>
          <a:p>
            <a:pPr algn="ctr"/>
            <a:r>
              <a:rPr lang="en-US" sz="4000" b="1" i="1" dirty="0" smtClean="0">
                <a:solidFill>
                  <a:srgbClr val="FF0000"/>
                </a:solidFill>
              </a:rPr>
              <a:t>The attitude of Christ enables one to serve, regardless of the service done.</a:t>
            </a:r>
            <a:endParaRPr lang="en-US" sz="4000" b="1" i="1" dirty="0">
              <a:solidFill>
                <a:srgbClr val="FF0000"/>
              </a:solidFill>
            </a:endParaRPr>
          </a:p>
        </p:txBody>
      </p:sp>
      <p:sp>
        <p:nvSpPr>
          <p:cNvPr id="3" name="TextBox 2"/>
          <p:cNvSpPr txBox="1"/>
          <p:nvPr/>
        </p:nvSpPr>
        <p:spPr>
          <a:xfrm>
            <a:off x="1397000" y="2136239"/>
            <a:ext cx="9690100" cy="2554545"/>
          </a:xfrm>
          <a:prstGeom prst="rect">
            <a:avLst/>
          </a:prstGeom>
          <a:solidFill>
            <a:schemeClr val="bg1">
              <a:lumMod val="95000"/>
            </a:schemeClr>
          </a:solidFill>
        </p:spPr>
        <p:txBody>
          <a:bodyPr wrap="square" rtlCol="0">
            <a:spAutoFit/>
          </a:bodyPr>
          <a:lstStyle/>
          <a:p>
            <a:r>
              <a:rPr lang="en-US" sz="4000" b="1" i="1" u="sng" dirty="0" smtClean="0">
                <a:solidFill>
                  <a:srgbClr val="FF0000"/>
                </a:solidFill>
              </a:rPr>
              <a:t>Matthew 10:42</a:t>
            </a:r>
            <a:r>
              <a:rPr lang="en-US" sz="4000" b="1" i="1" dirty="0" smtClean="0"/>
              <a:t> And if anyone gives even a cup of cold water to one of these little ones because he is my disciple, I tell you the truth, he will certainly not lose his reward."</a:t>
            </a:r>
            <a:endParaRPr lang="en-US" sz="4000" b="1" i="1" dirty="0"/>
          </a:p>
        </p:txBody>
      </p:sp>
      <p:pic>
        <p:nvPicPr>
          <p:cNvPr id="5" name="Picture 4"/>
          <p:cNvPicPr>
            <a:picLocks noChangeAspect="1"/>
          </p:cNvPicPr>
          <p:nvPr/>
        </p:nvPicPr>
        <p:blipFill>
          <a:blip r:embed="rId3"/>
          <a:stretch>
            <a:fillRect/>
          </a:stretch>
        </p:blipFill>
        <p:spPr>
          <a:xfrm>
            <a:off x="1701800" y="4940300"/>
            <a:ext cx="8788399" cy="922991"/>
          </a:xfrm>
          <a:prstGeom prst="rect">
            <a:avLst/>
          </a:prstGeom>
        </p:spPr>
      </p:pic>
    </p:spTree>
    <p:extLst>
      <p:ext uri="{BB962C8B-B14F-4D97-AF65-F5344CB8AC3E}">
        <p14:creationId xmlns:p14="http://schemas.microsoft.com/office/powerpoint/2010/main" val="532125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3" name="Picture 2" descr="Image result for wonderful waitress"/>
          <p:cNvPicPr/>
          <p:nvPr/>
        </p:nvPicPr>
        <p:blipFill>
          <a:blip r:embed="rId3">
            <a:extLst>
              <a:ext uri="{28A0092B-C50C-407E-A947-70E740481C1C}">
                <a14:useLocalDpi xmlns:a14="http://schemas.microsoft.com/office/drawing/2010/main" val="0"/>
              </a:ext>
            </a:extLst>
          </a:blip>
          <a:srcRect/>
          <a:stretch>
            <a:fillRect/>
          </a:stretch>
        </p:blipFill>
        <p:spPr bwMode="auto">
          <a:xfrm>
            <a:off x="734060" y="707073"/>
            <a:ext cx="5361940" cy="5401627"/>
          </a:xfrm>
          <a:prstGeom prst="rect">
            <a:avLst/>
          </a:prstGeom>
          <a:noFill/>
          <a:ln>
            <a:noFill/>
          </a:ln>
        </p:spPr>
      </p:pic>
      <p:pic>
        <p:nvPicPr>
          <p:cNvPr id="2" name="Picture 1"/>
          <p:cNvPicPr>
            <a:picLocks noChangeAspect="1"/>
          </p:cNvPicPr>
          <p:nvPr/>
        </p:nvPicPr>
        <p:blipFill>
          <a:blip r:embed="rId4"/>
          <a:stretch>
            <a:fillRect/>
          </a:stretch>
        </p:blipFill>
        <p:spPr>
          <a:xfrm>
            <a:off x="6096000" y="711200"/>
            <a:ext cx="5410200" cy="5397500"/>
          </a:xfrm>
          <a:prstGeom prst="rect">
            <a:avLst/>
          </a:prstGeom>
        </p:spPr>
      </p:pic>
    </p:spTree>
    <p:extLst>
      <p:ext uri="{BB962C8B-B14F-4D97-AF65-F5344CB8AC3E}">
        <p14:creationId xmlns:p14="http://schemas.microsoft.com/office/powerpoint/2010/main" val="74012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1955800" y="584200"/>
            <a:ext cx="8051800" cy="3447098"/>
          </a:xfrm>
          <a:prstGeom prst="rect">
            <a:avLst/>
          </a:prstGeom>
          <a:solidFill>
            <a:schemeClr val="bg1">
              <a:lumMod val="95000"/>
            </a:schemeClr>
          </a:solidFill>
        </p:spPr>
        <p:txBody>
          <a:bodyPr wrap="square" rtlCol="0">
            <a:spAutoFit/>
          </a:bodyPr>
          <a:lstStyle/>
          <a:p>
            <a:pPr algn="ctr"/>
            <a:r>
              <a:rPr lang="en-US" sz="4000" b="1" i="1" dirty="0" smtClean="0">
                <a:solidFill>
                  <a:srgbClr val="FF0000"/>
                </a:solidFill>
              </a:rPr>
              <a:t>The attitude of Christ enables one to think of overs</a:t>
            </a:r>
            <a:r>
              <a:rPr lang="en-US" dirty="0" smtClean="0">
                <a:solidFill>
                  <a:srgbClr val="FF0000"/>
                </a:solidFill>
              </a:rPr>
              <a:t>. </a:t>
            </a:r>
          </a:p>
          <a:p>
            <a:pPr algn="ctr"/>
            <a:endParaRPr lang="en-US" dirty="0" smtClean="0"/>
          </a:p>
          <a:p>
            <a:r>
              <a:rPr lang="en-US" sz="4000" b="1" i="1" u="sng" dirty="0" smtClean="0">
                <a:solidFill>
                  <a:srgbClr val="FF0000"/>
                </a:solidFill>
              </a:rPr>
              <a:t>Philippians 2:21</a:t>
            </a:r>
            <a:r>
              <a:rPr lang="en-US" sz="4000" b="1" i="1" dirty="0" smtClean="0">
                <a:solidFill>
                  <a:srgbClr val="FF0000"/>
                </a:solidFill>
              </a:rPr>
              <a:t>  </a:t>
            </a:r>
            <a:r>
              <a:rPr lang="en-US" sz="4000" b="1" i="1" dirty="0" smtClean="0"/>
              <a:t>For everyone looks out for his own interests, not those of Jesus Christ. </a:t>
            </a:r>
            <a:endParaRPr lang="en-US" sz="4000" b="1" i="1" dirty="0"/>
          </a:p>
        </p:txBody>
      </p:sp>
      <p:pic>
        <p:nvPicPr>
          <p:cNvPr id="3" name="Picture 2"/>
          <p:cNvPicPr>
            <a:picLocks noChangeAspect="1"/>
          </p:cNvPicPr>
          <p:nvPr/>
        </p:nvPicPr>
        <p:blipFill rotWithShape="1">
          <a:blip r:embed="rId3"/>
          <a:srcRect b="49431"/>
          <a:stretch/>
        </p:blipFill>
        <p:spPr>
          <a:xfrm>
            <a:off x="2959100" y="4498796"/>
            <a:ext cx="6273800" cy="1597204"/>
          </a:xfrm>
          <a:prstGeom prst="rect">
            <a:avLst/>
          </a:prstGeom>
        </p:spPr>
      </p:pic>
    </p:spTree>
    <p:extLst>
      <p:ext uri="{BB962C8B-B14F-4D97-AF65-F5344CB8AC3E}">
        <p14:creationId xmlns:p14="http://schemas.microsoft.com/office/powerpoint/2010/main" val="4123118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1600200" y="355600"/>
            <a:ext cx="8826500" cy="4216539"/>
          </a:xfrm>
          <a:prstGeom prst="rect">
            <a:avLst/>
          </a:prstGeom>
          <a:solidFill>
            <a:schemeClr val="bg1">
              <a:lumMod val="95000"/>
            </a:schemeClr>
          </a:solidFill>
        </p:spPr>
        <p:txBody>
          <a:bodyPr wrap="square" rtlCol="0">
            <a:spAutoFit/>
          </a:bodyPr>
          <a:lstStyle/>
          <a:p>
            <a:pPr algn="ctr"/>
            <a:r>
              <a:rPr lang="en-US" sz="4000" b="1" i="1" dirty="0" smtClean="0">
                <a:solidFill>
                  <a:srgbClr val="FF0000"/>
                </a:solidFill>
              </a:rPr>
              <a:t>The attitude of Christ helps one remember that serving is not optional.</a:t>
            </a:r>
          </a:p>
          <a:p>
            <a:pPr algn="ctr"/>
            <a:endParaRPr lang="en-US" sz="2000" b="1" i="1" dirty="0">
              <a:solidFill>
                <a:srgbClr val="C00000"/>
              </a:solidFill>
            </a:endParaRPr>
          </a:p>
          <a:p>
            <a:r>
              <a:rPr lang="en-US" sz="4000" b="1" i="1" dirty="0" smtClean="0"/>
              <a:t> </a:t>
            </a:r>
            <a:r>
              <a:rPr lang="en-US" sz="4000" b="1" i="1" u="sng" dirty="0" smtClean="0">
                <a:solidFill>
                  <a:srgbClr val="FF0000"/>
                </a:solidFill>
              </a:rPr>
              <a:t>Matthew 25:41-45 </a:t>
            </a:r>
            <a:r>
              <a:rPr lang="en-US" sz="4000" b="1" i="1" dirty="0" smtClean="0"/>
              <a:t>... "He will reply, 'I tell you the truth, whatever you did not do for one of the least of these, you did not do for me.'</a:t>
            </a:r>
            <a:endParaRPr lang="en-US" sz="4000" b="1" i="1" dirty="0"/>
          </a:p>
        </p:txBody>
      </p:sp>
      <p:pic>
        <p:nvPicPr>
          <p:cNvPr id="3" name="Picture 2"/>
          <p:cNvPicPr>
            <a:picLocks noChangeAspect="1"/>
          </p:cNvPicPr>
          <p:nvPr/>
        </p:nvPicPr>
        <p:blipFill>
          <a:blip r:embed="rId3"/>
          <a:stretch>
            <a:fillRect/>
          </a:stretch>
        </p:blipFill>
        <p:spPr>
          <a:xfrm>
            <a:off x="2851150" y="5112405"/>
            <a:ext cx="6489699" cy="1326495"/>
          </a:xfrm>
          <a:prstGeom prst="rect">
            <a:avLst/>
          </a:prstGeom>
        </p:spPr>
      </p:pic>
    </p:spTree>
    <p:extLst>
      <p:ext uri="{BB962C8B-B14F-4D97-AF65-F5344CB8AC3E}">
        <p14:creationId xmlns:p14="http://schemas.microsoft.com/office/powerpoint/2010/main" val="7008314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1638300" y="482600"/>
            <a:ext cx="9245600" cy="3877985"/>
          </a:xfrm>
          <a:prstGeom prst="rect">
            <a:avLst/>
          </a:prstGeom>
          <a:solidFill>
            <a:schemeClr val="bg1">
              <a:lumMod val="95000"/>
            </a:schemeClr>
          </a:solidFill>
        </p:spPr>
        <p:txBody>
          <a:bodyPr wrap="square" rtlCol="0">
            <a:spAutoFit/>
          </a:bodyPr>
          <a:lstStyle/>
          <a:p>
            <a:pPr algn="ctr"/>
            <a:r>
              <a:rPr lang="en-US" sz="4000" b="1" i="1" dirty="0" smtClean="0">
                <a:solidFill>
                  <a:srgbClr val="FF0000"/>
                </a:solidFill>
              </a:rPr>
              <a:t>Reminds one that he/she is replaceable and not to think more of oneself than he/she should.</a:t>
            </a:r>
          </a:p>
          <a:p>
            <a:pPr algn="ctr"/>
            <a:endParaRPr lang="en-US" sz="2800" b="1" i="1" dirty="0">
              <a:solidFill>
                <a:srgbClr val="C00000"/>
              </a:solidFill>
            </a:endParaRPr>
          </a:p>
          <a:p>
            <a:r>
              <a:rPr lang="en-US" sz="4000" b="1" i="1" u="sng" dirty="0" smtClean="0">
                <a:solidFill>
                  <a:srgbClr val="FF0000"/>
                </a:solidFill>
              </a:rPr>
              <a:t>Luke 19:40</a:t>
            </a:r>
            <a:r>
              <a:rPr lang="en-US" sz="4000" b="1" i="1" dirty="0" smtClean="0">
                <a:solidFill>
                  <a:srgbClr val="FF0000"/>
                </a:solidFill>
              </a:rPr>
              <a:t>  </a:t>
            </a:r>
            <a:r>
              <a:rPr lang="en-US" sz="4000" b="1" i="1" dirty="0" smtClean="0"/>
              <a:t>"I tell you," he replied, "if they keep quiet, the stones will cry out." </a:t>
            </a:r>
          </a:p>
          <a:p>
            <a:pPr algn="ctr"/>
            <a:r>
              <a:rPr lang="en-US" dirty="0" smtClean="0"/>
              <a:t>. </a:t>
            </a:r>
            <a:endParaRPr lang="en-US" dirty="0"/>
          </a:p>
        </p:txBody>
      </p:sp>
      <p:pic>
        <p:nvPicPr>
          <p:cNvPr id="3" name="Picture 2"/>
          <p:cNvPicPr>
            <a:picLocks noChangeAspect="1"/>
          </p:cNvPicPr>
          <p:nvPr/>
        </p:nvPicPr>
        <p:blipFill>
          <a:blip r:embed="rId3">
            <a:duotone>
              <a:prstClr val="black"/>
              <a:schemeClr val="accent6">
                <a:tint val="45000"/>
                <a:satMod val="400000"/>
              </a:schemeClr>
            </a:duotone>
          </a:blip>
          <a:stretch>
            <a:fillRect/>
          </a:stretch>
        </p:blipFill>
        <p:spPr>
          <a:xfrm>
            <a:off x="1968500" y="4748450"/>
            <a:ext cx="8255000" cy="1296749"/>
          </a:xfrm>
          <a:prstGeom prst="rect">
            <a:avLst/>
          </a:prstGeom>
        </p:spPr>
      </p:pic>
    </p:spTree>
    <p:extLst>
      <p:ext uri="{BB962C8B-B14F-4D97-AF65-F5344CB8AC3E}">
        <p14:creationId xmlns:p14="http://schemas.microsoft.com/office/powerpoint/2010/main" val="5228933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1143000" y="368300"/>
            <a:ext cx="9677400" cy="4770537"/>
          </a:xfrm>
          <a:prstGeom prst="rect">
            <a:avLst/>
          </a:prstGeom>
          <a:solidFill>
            <a:schemeClr val="bg1">
              <a:lumMod val="95000"/>
            </a:schemeClr>
          </a:solidFill>
        </p:spPr>
        <p:txBody>
          <a:bodyPr wrap="square" rtlCol="0">
            <a:spAutoFit/>
          </a:bodyPr>
          <a:lstStyle/>
          <a:p>
            <a:pPr algn="ctr"/>
            <a:r>
              <a:rPr lang="en-US" sz="4000" b="1" i="1" dirty="0" smtClean="0">
                <a:solidFill>
                  <a:srgbClr val="FF0000"/>
                </a:solidFill>
              </a:rPr>
              <a:t>Correct the false thinking that “by serving God, God will be glad, and I’ll earn some, points with God.” </a:t>
            </a:r>
          </a:p>
          <a:p>
            <a:pPr algn="ctr"/>
            <a:endParaRPr lang="en-US" b="1" i="1" dirty="0">
              <a:solidFill>
                <a:srgbClr val="C00000"/>
              </a:solidFill>
            </a:endParaRPr>
          </a:p>
          <a:p>
            <a:r>
              <a:rPr lang="en-US" sz="4000" b="1" i="1" u="sng" dirty="0" smtClean="0">
                <a:solidFill>
                  <a:srgbClr val="FF0000"/>
                </a:solidFill>
              </a:rPr>
              <a:t>Luke 17:10</a:t>
            </a:r>
            <a:r>
              <a:rPr lang="en-US" sz="4000" b="1" i="1" dirty="0" smtClean="0">
                <a:solidFill>
                  <a:srgbClr val="FF0000"/>
                </a:solidFill>
              </a:rPr>
              <a:t>  </a:t>
            </a:r>
            <a:r>
              <a:rPr lang="en-US" sz="4000" b="1" i="1" dirty="0" smtClean="0"/>
              <a:t>So you also, when you have done everything you were told to do, should say, 'We are unworthy servants; we have only done our duty.'"</a:t>
            </a:r>
            <a:endParaRPr lang="en-US" sz="4000" b="1" i="1" dirty="0"/>
          </a:p>
        </p:txBody>
      </p:sp>
      <p:pic>
        <p:nvPicPr>
          <p:cNvPr id="3" name="Picture 2"/>
          <p:cNvPicPr>
            <a:picLocks noChangeAspect="1"/>
          </p:cNvPicPr>
          <p:nvPr/>
        </p:nvPicPr>
        <p:blipFill>
          <a:blip r:embed="rId3"/>
          <a:stretch>
            <a:fillRect/>
          </a:stretch>
        </p:blipFill>
        <p:spPr>
          <a:xfrm>
            <a:off x="3898900" y="5138837"/>
            <a:ext cx="4165600" cy="1651000"/>
          </a:xfrm>
          <a:prstGeom prst="rect">
            <a:avLst/>
          </a:prstGeom>
        </p:spPr>
      </p:pic>
    </p:spTree>
    <p:extLst>
      <p:ext uri="{BB962C8B-B14F-4D97-AF65-F5344CB8AC3E}">
        <p14:creationId xmlns:p14="http://schemas.microsoft.com/office/powerpoint/2010/main" val="3529204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1143000" y="351095"/>
            <a:ext cx="9906000" cy="2554545"/>
          </a:xfrm>
          <a:prstGeom prst="rect">
            <a:avLst/>
          </a:prstGeom>
          <a:solidFill>
            <a:schemeClr val="bg1">
              <a:lumMod val="95000"/>
            </a:schemeClr>
          </a:solidFill>
        </p:spPr>
        <p:txBody>
          <a:bodyPr wrap="square" rtlCol="0">
            <a:spAutoFit/>
          </a:bodyPr>
          <a:lstStyle/>
          <a:p>
            <a:pPr algn="ctr"/>
            <a:r>
              <a:rPr lang="en-US" sz="4000" b="1" i="1" dirty="0" smtClean="0">
                <a:solidFill>
                  <a:srgbClr val="FF0000"/>
                </a:solidFill>
              </a:rPr>
              <a:t>The attitude of Christ helps one see past the mediocrity and failures of others and to envision for them a life of service beyond what we can imagine</a:t>
            </a:r>
            <a:r>
              <a:rPr lang="en-US" sz="4000" b="1" i="1" dirty="0" smtClean="0">
                <a:solidFill>
                  <a:srgbClr val="C00000"/>
                </a:solidFill>
              </a:rPr>
              <a:t>.</a:t>
            </a:r>
            <a:endParaRPr lang="en-US" sz="4000" b="1" i="1" dirty="0">
              <a:solidFill>
                <a:srgbClr val="C00000"/>
              </a:solidFill>
            </a:endParaRPr>
          </a:p>
        </p:txBody>
      </p:sp>
      <p:pic>
        <p:nvPicPr>
          <p:cNvPr id="3" name="Picture 2"/>
          <p:cNvPicPr>
            <a:picLocks noChangeAspect="1"/>
          </p:cNvPicPr>
          <p:nvPr/>
        </p:nvPicPr>
        <p:blipFill>
          <a:blip r:embed="rId3"/>
          <a:stretch>
            <a:fillRect/>
          </a:stretch>
        </p:blipFill>
        <p:spPr>
          <a:xfrm>
            <a:off x="1143000" y="2905640"/>
            <a:ext cx="9906000" cy="1674555"/>
          </a:xfrm>
          <a:prstGeom prst="rect">
            <a:avLst/>
          </a:prstGeom>
        </p:spPr>
      </p:pic>
      <p:pic>
        <p:nvPicPr>
          <p:cNvPr id="5" name="Picture 4"/>
          <p:cNvPicPr>
            <a:picLocks noChangeAspect="1"/>
          </p:cNvPicPr>
          <p:nvPr/>
        </p:nvPicPr>
        <p:blipFill rotWithShape="1">
          <a:blip r:embed="rId4"/>
          <a:srcRect t="7540" b="6746"/>
          <a:stretch/>
        </p:blipFill>
        <p:spPr>
          <a:xfrm>
            <a:off x="1143000" y="4580195"/>
            <a:ext cx="9906000" cy="2159000"/>
          </a:xfrm>
          <a:prstGeom prst="rect">
            <a:avLst/>
          </a:prstGeom>
        </p:spPr>
      </p:pic>
    </p:spTree>
    <p:extLst>
      <p:ext uri="{BB962C8B-B14F-4D97-AF65-F5344CB8AC3E}">
        <p14:creationId xmlns:p14="http://schemas.microsoft.com/office/powerpoint/2010/main" val="3521227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6096000" y="571500"/>
            <a:ext cx="4584700" cy="2857499"/>
          </a:xfrm>
          <a:prstGeom prst="rect">
            <a:avLst/>
          </a:prstGeom>
        </p:spPr>
      </p:pic>
      <p:pic>
        <p:nvPicPr>
          <p:cNvPr id="3" name="Picture 2"/>
          <p:cNvPicPr>
            <a:picLocks noChangeAspect="1"/>
          </p:cNvPicPr>
          <p:nvPr/>
        </p:nvPicPr>
        <p:blipFill rotWithShape="1">
          <a:blip r:embed="rId4"/>
          <a:srcRect t="32609" b="31159"/>
          <a:stretch/>
        </p:blipFill>
        <p:spPr>
          <a:xfrm>
            <a:off x="2667000" y="3429000"/>
            <a:ext cx="8013700" cy="1104900"/>
          </a:xfrm>
          <a:prstGeom prst="rect">
            <a:avLst/>
          </a:prstGeom>
        </p:spPr>
      </p:pic>
      <p:pic>
        <p:nvPicPr>
          <p:cNvPr id="5" name="Picture 4"/>
          <p:cNvPicPr>
            <a:picLocks noChangeAspect="1"/>
          </p:cNvPicPr>
          <p:nvPr/>
        </p:nvPicPr>
        <p:blipFill rotWithShape="1">
          <a:blip r:embed="rId5"/>
          <a:srcRect l="17745" t="12939" r="13863" b="17560"/>
          <a:stretch/>
        </p:blipFill>
        <p:spPr>
          <a:xfrm>
            <a:off x="2667000" y="4330700"/>
            <a:ext cx="8013700" cy="2387600"/>
          </a:xfrm>
          <a:prstGeom prst="rect">
            <a:avLst/>
          </a:prstGeom>
        </p:spPr>
      </p:pic>
      <p:pic>
        <p:nvPicPr>
          <p:cNvPr id="6" name="Picture 5"/>
          <p:cNvPicPr>
            <a:picLocks noChangeAspect="1"/>
          </p:cNvPicPr>
          <p:nvPr/>
        </p:nvPicPr>
        <p:blipFill>
          <a:blip r:embed="rId6"/>
          <a:stretch>
            <a:fillRect/>
          </a:stretch>
        </p:blipFill>
        <p:spPr>
          <a:xfrm>
            <a:off x="2667000" y="571498"/>
            <a:ext cx="3429000" cy="2857501"/>
          </a:xfrm>
          <a:prstGeom prst="rect">
            <a:avLst/>
          </a:prstGeom>
        </p:spPr>
      </p:pic>
    </p:spTree>
    <p:extLst>
      <p:ext uri="{BB962C8B-B14F-4D97-AF65-F5344CB8AC3E}">
        <p14:creationId xmlns:p14="http://schemas.microsoft.com/office/powerpoint/2010/main" val="40858980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rotWithShape="1">
          <a:blip r:embed="rId3"/>
          <a:srcRect l="20522" t="7292" r="21304" b="74349"/>
          <a:stretch/>
        </p:blipFill>
        <p:spPr>
          <a:xfrm>
            <a:off x="434976" y="258901"/>
            <a:ext cx="4873624" cy="3170099"/>
          </a:xfrm>
          <a:prstGeom prst="rect">
            <a:avLst/>
          </a:prstGeom>
        </p:spPr>
      </p:pic>
      <p:sp>
        <p:nvSpPr>
          <p:cNvPr id="3" name="TextBox 2"/>
          <p:cNvSpPr txBox="1"/>
          <p:nvPr/>
        </p:nvSpPr>
        <p:spPr>
          <a:xfrm>
            <a:off x="434976" y="3444785"/>
            <a:ext cx="4873624" cy="3170099"/>
          </a:xfrm>
          <a:prstGeom prst="rect">
            <a:avLst/>
          </a:prstGeom>
          <a:solidFill>
            <a:schemeClr val="bg1">
              <a:lumMod val="95000"/>
            </a:schemeClr>
          </a:solidFill>
        </p:spPr>
        <p:txBody>
          <a:bodyPr wrap="square" rtlCol="0">
            <a:spAutoFit/>
          </a:bodyPr>
          <a:lstStyle/>
          <a:p>
            <a:r>
              <a:rPr lang="en-US" sz="4000" b="1" i="1" dirty="0" smtClean="0">
                <a:solidFill>
                  <a:srgbClr val="FF0000"/>
                </a:solidFill>
              </a:rPr>
              <a:t>...</a:t>
            </a:r>
            <a:r>
              <a:rPr lang="en-US" sz="4000" b="1" i="1" u="sng" dirty="0" smtClean="0">
                <a:solidFill>
                  <a:srgbClr val="FF0000"/>
                </a:solidFill>
              </a:rPr>
              <a:t>love people </a:t>
            </a:r>
            <a:r>
              <a:rPr lang="en-US" sz="4000" b="1" i="1" dirty="0" smtClean="0">
                <a:solidFill>
                  <a:srgbClr val="FF0000"/>
                </a:solidFill>
              </a:rPr>
              <a:t>and if not, will I ask God to help me learn so I can honor Him and serve people?</a:t>
            </a:r>
            <a:endParaRPr lang="en-US" sz="4000" b="1" i="1" dirty="0">
              <a:solidFill>
                <a:srgbClr val="FF0000"/>
              </a:solidFill>
            </a:endParaRPr>
          </a:p>
        </p:txBody>
      </p:sp>
      <p:sp>
        <p:nvSpPr>
          <p:cNvPr id="5" name="TextBox 4"/>
          <p:cNvSpPr txBox="1"/>
          <p:nvPr/>
        </p:nvSpPr>
        <p:spPr>
          <a:xfrm>
            <a:off x="5308600" y="258901"/>
            <a:ext cx="6762750" cy="2554545"/>
          </a:xfrm>
          <a:prstGeom prst="rect">
            <a:avLst/>
          </a:prstGeom>
          <a:solidFill>
            <a:schemeClr val="bg1">
              <a:lumMod val="85000"/>
            </a:schemeClr>
          </a:solidFill>
        </p:spPr>
        <p:txBody>
          <a:bodyPr wrap="square" rtlCol="0">
            <a:spAutoFit/>
          </a:bodyPr>
          <a:lstStyle/>
          <a:p>
            <a:r>
              <a:rPr lang="en-US" sz="4000" b="1" i="1" dirty="0" smtClean="0">
                <a:solidFill>
                  <a:srgbClr val="FF0000"/>
                </a:solidFill>
              </a:rPr>
              <a:t>..want to </a:t>
            </a:r>
            <a:r>
              <a:rPr lang="en-US" sz="4000" b="1" i="1" u="sng" dirty="0" smtClean="0">
                <a:solidFill>
                  <a:srgbClr val="FF0000"/>
                </a:solidFill>
              </a:rPr>
              <a:t>honor God</a:t>
            </a:r>
            <a:r>
              <a:rPr lang="en-US" sz="4000" b="1" i="1" dirty="0" smtClean="0">
                <a:solidFill>
                  <a:srgbClr val="FF0000"/>
                </a:solidFill>
              </a:rPr>
              <a:t>? ..willing to </a:t>
            </a:r>
            <a:r>
              <a:rPr lang="en-US" sz="4000" b="1" i="1" u="sng" dirty="0" smtClean="0">
                <a:solidFill>
                  <a:srgbClr val="FF0000"/>
                </a:solidFill>
              </a:rPr>
              <a:t>serve even people like Judas </a:t>
            </a:r>
            <a:r>
              <a:rPr lang="en-US" sz="4000" b="1" i="1" dirty="0" smtClean="0">
                <a:solidFill>
                  <a:srgbClr val="FF0000"/>
                </a:solidFill>
              </a:rPr>
              <a:t>in my life? Is honoring God what matters most?</a:t>
            </a:r>
            <a:endParaRPr lang="en-US" sz="4000" b="1" i="1" dirty="0">
              <a:solidFill>
                <a:srgbClr val="FF0000"/>
              </a:solidFill>
            </a:endParaRPr>
          </a:p>
        </p:txBody>
      </p:sp>
      <p:sp>
        <p:nvSpPr>
          <p:cNvPr id="6" name="TextBox 5"/>
          <p:cNvSpPr txBox="1"/>
          <p:nvPr/>
        </p:nvSpPr>
        <p:spPr>
          <a:xfrm>
            <a:off x="5308600" y="2798901"/>
            <a:ext cx="6762750" cy="2554545"/>
          </a:xfrm>
          <a:prstGeom prst="rect">
            <a:avLst/>
          </a:prstGeom>
          <a:solidFill>
            <a:schemeClr val="bg1">
              <a:lumMod val="75000"/>
            </a:schemeClr>
          </a:solidFill>
        </p:spPr>
        <p:txBody>
          <a:bodyPr wrap="square" rtlCol="0">
            <a:spAutoFit/>
          </a:bodyPr>
          <a:lstStyle/>
          <a:p>
            <a:pPr algn="ctr"/>
            <a:r>
              <a:rPr lang="en-US" sz="4000" b="1" i="1" dirty="0" smtClean="0"/>
              <a:t>..want to work on my attitude... maybe help to change the lives of others forever too?</a:t>
            </a:r>
            <a:endParaRPr lang="en-US" sz="4000" b="1" i="1" dirty="0"/>
          </a:p>
        </p:txBody>
      </p:sp>
      <p:sp>
        <p:nvSpPr>
          <p:cNvPr id="7" name="TextBox 6"/>
          <p:cNvSpPr txBox="1"/>
          <p:nvPr/>
        </p:nvSpPr>
        <p:spPr>
          <a:xfrm>
            <a:off x="5308600" y="5291445"/>
            <a:ext cx="6762750" cy="1323439"/>
          </a:xfrm>
          <a:prstGeom prst="rect">
            <a:avLst/>
          </a:prstGeom>
          <a:solidFill>
            <a:schemeClr val="accent2">
              <a:lumMod val="40000"/>
              <a:lumOff val="60000"/>
            </a:schemeClr>
          </a:solidFill>
        </p:spPr>
        <p:txBody>
          <a:bodyPr wrap="square" rtlCol="0">
            <a:spAutoFit/>
          </a:bodyPr>
          <a:lstStyle/>
          <a:p>
            <a:pPr algn="ctr"/>
            <a:r>
              <a:rPr lang="en-US" sz="4000" b="1" i="1" dirty="0" smtClean="0">
                <a:solidFill>
                  <a:srgbClr val="FF0000"/>
                </a:solidFill>
              </a:rPr>
              <a:t>...want to </a:t>
            </a:r>
            <a:r>
              <a:rPr lang="en-US" sz="4000" b="1" i="1" dirty="0">
                <a:solidFill>
                  <a:srgbClr val="FF0000"/>
                </a:solidFill>
              </a:rPr>
              <a:t>d</a:t>
            </a:r>
            <a:r>
              <a:rPr lang="en-US" sz="4000" b="1" i="1" dirty="0" smtClean="0">
                <a:solidFill>
                  <a:srgbClr val="FF0000"/>
                </a:solidFill>
              </a:rPr>
              <a:t>o anything about </a:t>
            </a:r>
          </a:p>
          <a:p>
            <a:pPr algn="ctr"/>
            <a:r>
              <a:rPr lang="en-US" sz="4000" b="1" i="1" dirty="0" smtClean="0">
                <a:solidFill>
                  <a:srgbClr val="FF0000"/>
                </a:solidFill>
              </a:rPr>
              <a:t>this because Jesus is Lord?</a:t>
            </a:r>
            <a:endParaRPr lang="en-US" sz="4000" b="1" i="1" dirty="0">
              <a:solidFill>
                <a:srgbClr val="FF0000"/>
              </a:solidFill>
            </a:endParaRPr>
          </a:p>
        </p:txBody>
      </p:sp>
    </p:spTree>
    <p:extLst>
      <p:ext uri="{BB962C8B-B14F-4D97-AF65-F5344CB8AC3E}">
        <p14:creationId xmlns:p14="http://schemas.microsoft.com/office/powerpoint/2010/main" val="2736043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3" name="Picture 2"/>
          <p:cNvPicPr>
            <a:picLocks noChangeAspect="1"/>
          </p:cNvPicPr>
          <p:nvPr/>
        </p:nvPicPr>
        <p:blipFill>
          <a:blip r:embed="rId3"/>
          <a:stretch>
            <a:fillRect/>
          </a:stretch>
        </p:blipFill>
        <p:spPr>
          <a:xfrm>
            <a:off x="2165350" y="665078"/>
            <a:ext cx="7861300" cy="2128922"/>
          </a:xfrm>
          <a:prstGeom prst="rect">
            <a:avLst/>
          </a:prstGeom>
        </p:spPr>
      </p:pic>
      <p:pic>
        <p:nvPicPr>
          <p:cNvPr id="5" name="Picture 4" descr="Image result for +"/>
          <p:cNvPicPr/>
          <p:nvPr/>
        </p:nvPicPr>
        <p:blipFill rotWithShape="1">
          <a:blip r:embed="rId4">
            <a:extLst>
              <a:ext uri="{28A0092B-C50C-407E-A947-70E740481C1C}">
                <a14:useLocalDpi xmlns:a14="http://schemas.microsoft.com/office/drawing/2010/main" val="0"/>
              </a:ext>
            </a:extLst>
          </a:blip>
          <a:srcRect l="40952" t="31949" r="41111" b="33142"/>
          <a:stretch/>
        </p:blipFill>
        <p:spPr bwMode="auto">
          <a:xfrm>
            <a:off x="5617845" y="2952715"/>
            <a:ext cx="956310" cy="770255"/>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5"/>
          <a:stretch>
            <a:fillRect/>
          </a:stretch>
        </p:blipFill>
        <p:spPr>
          <a:xfrm>
            <a:off x="2165350" y="4027000"/>
            <a:ext cx="7861300" cy="2208700"/>
          </a:xfrm>
          <a:prstGeom prst="rect">
            <a:avLst/>
          </a:prstGeom>
        </p:spPr>
      </p:pic>
    </p:spTree>
    <p:extLst>
      <p:ext uri="{BB962C8B-B14F-4D97-AF65-F5344CB8AC3E}">
        <p14:creationId xmlns:p14="http://schemas.microsoft.com/office/powerpoint/2010/main" val="1101523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duotone>
              <a:prstClr val="black"/>
              <a:schemeClr val="accent4">
                <a:tint val="45000"/>
                <a:satMod val="400000"/>
              </a:schemeClr>
            </a:duotone>
          </a:blip>
          <a:stretch>
            <a:fillRect/>
          </a:stretch>
        </p:blipFill>
        <p:spPr>
          <a:xfrm>
            <a:off x="1371600" y="159751"/>
            <a:ext cx="9944100" cy="1509299"/>
          </a:xfrm>
          <a:prstGeom prst="rect">
            <a:avLst/>
          </a:prstGeom>
        </p:spPr>
      </p:pic>
      <p:sp>
        <p:nvSpPr>
          <p:cNvPr id="3" name="TextBox 2"/>
          <p:cNvSpPr txBox="1"/>
          <p:nvPr/>
        </p:nvSpPr>
        <p:spPr>
          <a:xfrm>
            <a:off x="1371600" y="1551657"/>
            <a:ext cx="9944100" cy="5262979"/>
          </a:xfrm>
          <a:prstGeom prst="rect">
            <a:avLst/>
          </a:prstGeom>
          <a:solidFill>
            <a:schemeClr val="bg1"/>
          </a:solidFill>
        </p:spPr>
        <p:txBody>
          <a:bodyPr wrap="square" rtlCol="0">
            <a:spAutoFit/>
          </a:bodyPr>
          <a:lstStyle/>
          <a:p>
            <a:pPr marL="571500" indent="-571500">
              <a:buFont typeface="Arial" panose="020B0604020202020204" pitchFamily="34" charset="0"/>
              <a:buChar char="•"/>
            </a:pPr>
            <a:r>
              <a:rPr lang="en-US" sz="4200" b="1" i="1" dirty="0" smtClean="0"/>
              <a:t>Understand situation, not quit.</a:t>
            </a:r>
          </a:p>
          <a:p>
            <a:pPr marL="571500" indent="-571500">
              <a:buFont typeface="Arial" panose="020B0604020202020204" pitchFamily="34" charset="0"/>
              <a:buChar char="•"/>
            </a:pPr>
            <a:r>
              <a:rPr lang="en-US" sz="4200" b="1" i="1" dirty="0" smtClean="0"/>
              <a:t>Learn to leave results up to God.</a:t>
            </a:r>
          </a:p>
          <a:p>
            <a:pPr marL="571500" indent="-571500">
              <a:buFont typeface="Arial" panose="020B0604020202020204" pitchFamily="34" charset="0"/>
              <a:buChar char="•"/>
            </a:pPr>
            <a:r>
              <a:rPr lang="en-US" sz="4200" b="1" i="1" dirty="0" smtClean="0"/>
              <a:t>Won’t be selective in who we serve.</a:t>
            </a:r>
          </a:p>
          <a:p>
            <a:pPr marL="571500" indent="-571500">
              <a:buFont typeface="Arial" panose="020B0604020202020204" pitchFamily="34" charset="0"/>
              <a:buChar char="•"/>
            </a:pPr>
            <a:r>
              <a:rPr lang="en-US" sz="4200" b="1" i="1" dirty="0" smtClean="0"/>
              <a:t>Each is opportunity to honor God.</a:t>
            </a:r>
          </a:p>
          <a:p>
            <a:pPr marL="571500" indent="-571500">
              <a:buFont typeface="Arial" panose="020B0604020202020204" pitchFamily="34" charset="0"/>
              <a:buChar char="•"/>
            </a:pPr>
            <a:r>
              <a:rPr lang="en-US" sz="4200" b="1" i="1" dirty="0" smtClean="0"/>
              <a:t>Know enough when to say, “yes” “no.”</a:t>
            </a:r>
          </a:p>
          <a:p>
            <a:pPr marL="571500" indent="-571500">
              <a:buFont typeface="Arial" panose="020B0604020202020204" pitchFamily="34" charset="0"/>
              <a:buChar char="•"/>
            </a:pPr>
            <a:r>
              <a:rPr lang="en-US" sz="4200" b="1" i="1" dirty="0" smtClean="0"/>
              <a:t>Attitudes will vastly improve.</a:t>
            </a:r>
          </a:p>
          <a:p>
            <a:pPr marL="571500" indent="-571500">
              <a:buFont typeface="Arial" panose="020B0604020202020204" pitchFamily="34" charset="0"/>
              <a:buChar char="•"/>
            </a:pPr>
            <a:r>
              <a:rPr lang="en-US" sz="4200" b="1" i="1" dirty="0" smtClean="0"/>
              <a:t>Learn to love biblically.</a:t>
            </a:r>
          </a:p>
          <a:p>
            <a:pPr marL="571500" indent="-571500">
              <a:buFont typeface="Arial" panose="020B0604020202020204" pitchFamily="34" charset="0"/>
              <a:buChar char="•"/>
            </a:pPr>
            <a:r>
              <a:rPr lang="en-US" sz="4200" b="1" i="1" dirty="0" smtClean="0"/>
              <a:t>Live sacrificially.</a:t>
            </a:r>
          </a:p>
        </p:txBody>
      </p:sp>
    </p:spTree>
    <p:extLst>
      <p:ext uri="{BB962C8B-B14F-4D97-AF65-F5344CB8AC3E}">
        <p14:creationId xmlns:p14="http://schemas.microsoft.com/office/powerpoint/2010/main" val="1491297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1403350" y="393700"/>
            <a:ext cx="9385300" cy="5880100"/>
          </a:xfrm>
          <a:prstGeom prst="rect">
            <a:avLst/>
          </a:prstGeom>
        </p:spPr>
      </p:pic>
    </p:spTree>
    <p:extLst>
      <p:ext uri="{BB962C8B-B14F-4D97-AF65-F5344CB8AC3E}">
        <p14:creationId xmlns:p14="http://schemas.microsoft.com/office/powerpoint/2010/main" val="2627143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723900" y="1035050"/>
            <a:ext cx="3111500" cy="4787900"/>
          </a:xfrm>
          <a:prstGeom prst="rect">
            <a:avLst/>
          </a:prstGeom>
        </p:spPr>
      </p:pic>
      <p:sp>
        <p:nvSpPr>
          <p:cNvPr id="3" name="TextBox 2"/>
          <p:cNvSpPr txBox="1"/>
          <p:nvPr/>
        </p:nvSpPr>
        <p:spPr>
          <a:xfrm>
            <a:off x="3835400" y="1016000"/>
            <a:ext cx="7454900" cy="4832092"/>
          </a:xfrm>
          <a:prstGeom prst="rect">
            <a:avLst/>
          </a:prstGeom>
          <a:solidFill>
            <a:schemeClr val="bg1"/>
          </a:solidFill>
        </p:spPr>
        <p:txBody>
          <a:bodyPr wrap="square" rtlCol="0">
            <a:spAutoFit/>
          </a:bodyPr>
          <a:lstStyle/>
          <a:p>
            <a:r>
              <a:rPr lang="en-US" sz="4400" b="1" i="1" dirty="0"/>
              <a:t>#1 It’s not a contradiction: Greatness means exercising servanthood, not power. </a:t>
            </a:r>
            <a:endParaRPr lang="en-US" sz="4400" b="1" i="1" dirty="0" smtClean="0"/>
          </a:p>
          <a:p>
            <a:endParaRPr lang="en-US" sz="4400" b="1" i="1" dirty="0" smtClean="0"/>
          </a:p>
          <a:p>
            <a:pPr algn="ctr"/>
            <a:r>
              <a:rPr lang="en-US" sz="4400" b="1" i="1" u="sng" dirty="0" smtClean="0">
                <a:solidFill>
                  <a:srgbClr val="FF0000"/>
                </a:solidFill>
              </a:rPr>
              <a:t>Matthew 20:25-28</a:t>
            </a:r>
            <a:endParaRPr lang="en-US" sz="4400" b="1" i="1" dirty="0"/>
          </a:p>
          <a:p>
            <a:endParaRPr lang="en-US" sz="4400" b="1" i="1" dirty="0" smtClean="0"/>
          </a:p>
          <a:p>
            <a:endParaRPr lang="en-US" sz="4400" dirty="0"/>
          </a:p>
        </p:txBody>
      </p:sp>
    </p:spTree>
    <p:extLst>
      <p:ext uri="{BB962C8B-B14F-4D97-AF65-F5344CB8AC3E}">
        <p14:creationId xmlns:p14="http://schemas.microsoft.com/office/powerpoint/2010/main" val="3136599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457200" y="0"/>
            <a:ext cx="11277600" cy="6863417"/>
          </a:xfrm>
          <a:prstGeom prst="rect">
            <a:avLst/>
          </a:prstGeom>
          <a:solidFill>
            <a:schemeClr val="bg1">
              <a:lumMod val="95000"/>
            </a:schemeClr>
          </a:solidFill>
        </p:spPr>
        <p:txBody>
          <a:bodyPr wrap="square" rtlCol="0">
            <a:spAutoFit/>
          </a:bodyPr>
          <a:lstStyle/>
          <a:p>
            <a:r>
              <a:rPr lang="en-US" sz="4400" b="1" i="1" u="sng" dirty="0" smtClean="0">
                <a:solidFill>
                  <a:srgbClr val="FF0000"/>
                </a:solidFill>
              </a:rPr>
              <a:t>Matthew 20:25-28 </a:t>
            </a:r>
            <a:r>
              <a:rPr lang="en-US" sz="4400" b="1" i="1" dirty="0" smtClean="0"/>
              <a:t>Jesus called them together and said, "You know that the rulers of the Gentiles lord it over them, and their high officials exercise authority over them. 26 Not so with you. Instead, whoever wants to become great among you must be your servant, 27 and whoever wants to be first must be your slave-- 28 just as the Son of Man did not come to be served, but to serve, and to give his life as a ransom for many."</a:t>
            </a:r>
            <a:endParaRPr lang="en-US" sz="4400" b="1" i="1" dirty="0"/>
          </a:p>
        </p:txBody>
      </p:sp>
    </p:spTree>
    <p:extLst>
      <p:ext uri="{BB962C8B-B14F-4D97-AF65-F5344CB8AC3E}">
        <p14:creationId xmlns:p14="http://schemas.microsoft.com/office/powerpoint/2010/main" val="2037732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723900" y="1035050"/>
            <a:ext cx="3111500" cy="4787900"/>
          </a:xfrm>
          <a:prstGeom prst="rect">
            <a:avLst/>
          </a:prstGeom>
        </p:spPr>
      </p:pic>
      <p:sp>
        <p:nvSpPr>
          <p:cNvPr id="3" name="TextBox 2"/>
          <p:cNvSpPr txBox="1"/>
          <p:nvPr/>
        </p:nvSpPr>
        <p:spPr>
          <a:xfrm>
            <a:off x="3835400" y="1016000"/>
            <a:ext cx="7454900" cy="5016758"/>
          </a:xfrm>
          <a:prstGeom prst="rect">
            <a:avLst/>
          </a:prstGeom>
          <a:solidFill>
            <a:schemeClr val="bg1"/>
          </a:solidFill>
        </p:spPr>
        <p:txBody>
          <a:bodyPr wrap="square" rtlCol="0">
            <a:spAutoFit/>
          </a:bodyPr>
          <a:lstStyle/>
          <a:p>
            <a:r>
              <a:rPr lang="en-US" sz="4400" b="1" i="1" dirty="0"/>
              <a:t>#1 It’s not a contradiction: Greatness means exercising servanthood, not power. </a:t>
            </a:r>
            <a:endParaRPr lang="en-US" sz="4400" b="1" i="1" dirty="0" smtClean="0"/>
          </a:p>
          <a:p>
            <a:endParaRPr lang="en-US" sz="4400" b="1" i="1" dirty="0" smtClean="0">
              <a:solidFill>
                <a:srgbClr val="C00000"/>
              </a:solidFill>
            </a:endParaRPr>
          </a:p>
          <a:p>
            <a:pPr algn="ctr"/>
            <a:r>
              <a:rPr lang="en-US" sz="4400" b="1" i="1" dirty="0" smtClean="0">
                <a:solidFill>
                  <a:srgbClr val="C00000"/>
                </a:solidFill>
              </a:rPr>
              <a:t>Jesus would have us pursue         the role of servanthood,                             not power.</a:t>
            </a:r>
            <a:endParaRPr lang="en-US" sz="4400" b="1" i="1" dirty="0">
              <a:solidFill>
                <a:srgbClr val="C00000"/>
              </a:solidFill>
            </a:endParaRPr>
          </a:p>
        </p:txBody>
      </p:sp>
    </p:spTree>
    <p:extLst>
      <p:ext uri="{BB962C8B-B14F-4D97-AF65-F5344CB8AC3E}">
        <p14:creationId xmlns:p14="http://schemas.microsoft.com/office/powerpoint/2010/main" val="4139332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1617</Words>
  <Application>Microsoft Office PowerPoint</Application>
  <PresentationFormat>Widescreen</PresentationFormat>
  <Paragraphs>70</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Szoke</dc:creator>
  <cp:lastModifiedBy>Robert Szoke</cp:lastModifiedBy>
  <cp:revision>16</cp:revision>
  <dcterms:created xsi:type="dcterms:W3CDTF">2019-09-20T16:08:56Z</dcterms:created>
  <dcterms:modified xsi:type="dcterms:W3CDTF">2019-09-20T20:56:02Z</dcterms:modified>
</cp:coreProperties>
</file>