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58" r:id="rId5"/>
    <p:sldId id="259" r:id="rId6"/>
    <p:sldId id="260" r:id="rId7"/>
    <p:sldId id="288" r:id="rId8"/>
    <p:sldId id="289" r:id="rId9"/>
    <p:sldId id="261" r:id="rId10"/>
    <p:sldId id="290" r:id="rId11"/>
    <p:sldId id="262" r:id="rId12"/>
    <p:sldId id="291" r:id="rId13"/>
    <p:sldId id="292" r:id="rId14"/>
    <p:sldId id="263" r:id="rId15"/>
    <p:sldId id="264" r:id="rId16"/>
    <p:sldId id="265" r:id="rId17"/>
    <p:sldId id="266" r:id="rId18"/>
    <p:sldId id="267" r:id="rId19"/>
    <p:sldId id="268" r:id="rId20"/>
    <p:sldId id="269" r:id="rId21"/>
    <p:sldId id="270" r:id="rId22"/>
    <p:sldId id="293" r:id="rId23"/>
    <p:sldId id="294" r:id="rId24"/>
    <p:sldId id="295" r:id="rId25"/>
    <p:sldId id="271"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8" d="100"/>
          <a:sy n="68" d="100"/>
        </p:scale>
        <p:origin x="9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A797A3-761D-4E4E-95B3-755D8EC4614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56161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797A3-761D-4E4E-95B3-755D8EC4614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83953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797A3-761D-4E4E-95B3-755D8EC4614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167873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797A3-761D-4E4E-95B3-755D8EC4614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298442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A797A3-761D-4E4E-95B3-755D8EC4614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121257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A797A3-761D-4E4E-95B3-755D8EC4614B}"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62279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A797A3-761D-4E4E-95B3-755D8EC4614B}"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395891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A797A3-761D-4E4E-95B3-755D8EC4614B}"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24617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97A3-761D-4E4E-95B3-755D8EC4614B}"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325870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A797A3-761D-4E4E-95B3-755D8EC4614B}"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145625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A797A3-761D-4E4E-95B3-755D8EC4614B}"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EB1E8-589A-495C-839D-F67344874269}" type="slidenum">
              <a:rPr lang="en-US" smtClean="0"/>
              <a:t>‹#›</a:t>
            </a:fld>
            <a:endParaRPr lang="en-US"/>
          </a:p>
        </p:txBody>
      </p:sp>
    </p:spTree>
    <p:extLst>
      <p:ext uri="{BB962C8B-B14F-4D97-AF65-F5344CB8AC3E}">
        <p14:creationId xmlns:p14="http://schemas.microsoft.com/office/powerpoint/2010/main" val="237597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97A3-761D-4E4E-95B3-755D8EC4614B}" type="datetimeFigureOut">
              <a:rPr lang="en-US" smtClean="0"/>
              <a:t>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EB1E8-589A-495C-839D-F67344874269}" type="slidenum">
              <a:rPr lang="en-US" smtClean="0"/>
              <a:t>‹#›</a:t>
            </a:fld>
            <a:endParaRPr lang="en-US"/>
          </a:p>
        </p:txBody>
      </p:sp>
    </p:spTree>
    <p:extLst>
      <p:ext uri="{BB962C8B-B14F-4D97-AF65-F5344CB8AC3E}">
        <p14:creationId xmlns:p14="http://schemas.microsoft.com/office/powerpoint/2010/main" val="215627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1194785" y="698500"/>
            <a:ext cx="9802430" cy="5676900"/>
          </a:xfrm>
          <a:prstGeom prst="rect">
            <a:avLst/>
          </a:prstGeom>
        </p:spPr>
      </p:pic>
    </p:spTree>
    <p:extLst>
      <p:ext uri="{BB962C8B-B14F-4D97-AF65-F5344CB8AC3E}">
        <p14:creationId xmlns:p14="http://schemas.microsoft.com/office/powerpoint/2010/main" val="309650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30200" y="889000"/>
            <a:ext cx="4394200" cy="4401205"/>
          </a:xfrm>
          <a:prstGeom prst="rect">
            <a:avLst/>
          </a:prstGeom>
        </p:spPr>
      </p:pic>
      <p:sp>
        <p:nvSpPr>
          <p:cNvPr id="4" name="TextBox 3"/>
          <p:cNvSpPr txBox="1"/>
          <p:nvPr/>
        </p:nvSpPr>
        <p:spPr>
          <a:xfrm>
            <a:off x="4724400" y="889000"/>
            <a:ext cx="7016750" cy="4401205"/>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000" b="1" i="1" dirty="0" smtClean="0">
                <a:solidFill>
                  <a:srgbClr val="0000FF"/>
                </a:solidFill>
              </a:rPr>
              <a:t>5000 plus women/children</a:t>
            </a:r>
          </a:p>
          <a:p>
            <a:pPr marL="571500" indent="-571500">
              <a:buFont typeface="Arial" panose="020B0604020202020204" pitchFamily="34" charset="0"/>
              <a:buChar char="•"/>
            </a:pPr>
            <a:r>
              <a:rPr lang="en-US" sz="4000" b="1" i="1" dirty="0" smtClean="0">
                <a:solidFill>
                  <a:srgbClr val="0000FF"/>
                </a:solidFill>
              </a:rPr>
              <a:t>Not a token snack</a:t>
            </a:r>
          </a:p>
          <a:p>
            <a:pPr marL="571500" indent="-571500">
              <a:buFont typeface="Arial" panose="020B0604020202020204" pitchFamily="34" charset="0"/>
              <a:buChar char="•"/>
            </a:pPr>
            <a:r>
              <a:rPr lang="en-US" sz="4000" b="1" i="1" dirty="0" smtClean="0">
                <a:solidFill>
                  <a:srgbClr val="0000FF"/>
                </a:solidFill>
              </a:rPr>
              <a:t>Jesus withdrew because he knew intent of the crowd.</a:t>
            </a:r>
          </a:p>
          <a:p>
            <a:pPr marL="571500" indent="-571500">
              <a:buFont typeface="Arial" panose="020B0604020202020204" pitchFamily="34" charset="0"/>
              <a:buChar char="•"/>
            </a:pPr>
            <a:r>
              <a:rPr lang="en-US" sz="4000" b="1" i="1" dirty="0" smtClean="0">
                <a:solidFill>
                  <a:srgbClr val="0000FF"/>
                </a:solidFill>
              </a:rPr>
              <a:t>Questions, thought they had ‘eyes on Jesus.’</a:t>
            </a:r>
          </a:p>
          <a:p>
            <a:pPr marL="571500" indent="-571500">
              <a:buFont typeface="Arial" panose="020B0604020202020204" pitchFamily="34" charset="0"/>
              <a:buChar char="•"/>
            </a:pPr>
            <a:endParaRPr lang="en-US" sz="4000" b="1" i="1" dirty="0">
              <a:solidFill>
                <a:srgbClr val="0000FF"/>
              </a:solidFill>
            </a:endParaRPr>
          </a:p>
        </p:txBody>
      </p:sp>
    </p:spTree>
    <p:extLst>
      <p:ext uri="{BB962C8B-B14F-4D97-AF65-F5344CB8AC3E}">
        <p14:creationId xmlns:p14="http://schemas.microsoft.com/office/powerpoint/2010/main" val="170460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939800" y="381000"/>
            <a:ext cx="10325100" cy="6247864"/>
          </a:xfrm>
          <a:prstGeom prst="rect">
            <a:avLst/>
          </a:prstGeom>
          <a:solidFill>
            <a:schemeClr val="accent4">
              <a:lumMod val="40000"/>
              <a:lumOff val="60000"/>
            </a:schemeClr>
          </a:solidFill>
        </p:spPr>
        <p:txBody>
          <a:bodyPr wrap="square" rtlCol="0">
            <a:spAutoFit/>
          </a:bodyPr>
          <a:lstStyle/>
          <a:p>
            <a:r>
              <a:rPr lang="en-US" sz="4000" b="1" i="1" dirty="0" smtClean="0">
                <a:solidFill>
                  <a:srgbClr val="0000FF"/>
                </a:solidFill>
              </a:rPr>
              <a:t>John 6:25-35 When they found him on the other side of the lake, they asked him, "Rabbi, when did you get here?" </a:t>
            </a:r>
            <a:r>
              <a:rPr lang="en-US" sz="4000" b="1" i="1" baseline="30000" dirty="0" smtClean="0">
                <a:solidFill>
                  <a:srgbClr val="0000FF"/>
                </a:solidFill>
              </a:rPr>
              <a:t>26</a:t>
            </a:r>
            <a:r>
              <a:rPr lang="en-US" sz="4000" b="1" i="1" dirty="0" smtClean="0">
                <a:solidFill>
                  <a:srgbClr val="0000FF"/>
                </a:solidFill>
              </a:rPr>
              <a:t>Jesus </a:t>
            </a:r>
            <a:r>
              <a:rPr lang="en-US" sz="4000" b="1" i="1" dirty="0" smtClean="0">
                <a:solidFill>
                  <a:srgbClr val="0000FF"/>
                </a:solidFill>
              </a:rPr>
              <a:t>answered, "I tell you the truth, you are looking for me, not because you saw miraculous signs but because you ate the loaves and had your fill. </a:t>
            </a:r>
            <a:r>
              <a:rPr lang="en-US" sz="4000" b="1" i="1" baseline="30000" dirty="0" smtClean="0">
                <a:solidFill>
                  <a:srgbClr val="0000FF"/>
                </a:solidFill>
              </a:rPr>
              <a:t>27</a:t>
            </a:r>
            <a:r>
              <a:rPr lang="en-US" sz="4000" b="1" i="1" dirty="0" smtClean="0">
                <a:solidFill>
                  <a:srgbClr val="0000FF"/>
                </a:solidFill>
              </a:rPr>
              <a:t>Do </a:t>
            </a:r>
            <a:r>
              <a:rPr lang="en-US" sz="4000" b="1" i="1" dirty="0" smtClean="0">
                <a:solidFill>
                  <a:srgbClr val="0000FF"/>
                </a:solidFill>
              </a:rPr>
              <a:t>not work for food that spoils, but for food that endures to eternal life, which the Son of Man will give you. On him God the Father has placed his seal of approval."</a:t>
            </a:r>
            <a:endParaRPr lang="en-US" sz="4000" b="1" i="1" dirty="0">
              <a:solidFill>
                <a:srgbClr val="0000FF"/>
              </a:solidFill>
            </a:endParaRPr>
          </a:p>
        </p:txBody>
      </p:sp>
    </p:spTree>
    <p:extLst>
      <p:ext uri="{BB962C8B-B14F-4D97-AF65-F5344CB8AC3E}">
        <p14:creationId xmlns:p14="http://schemas.microsoft.com/office/powerpoint/2010/main" val="359500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939800" y="381000"/>
            <a:ext cx="10325100" cy="5632311"/>
          </a:xfrm>
          <a:prstGeom prst="rect">
            <a:avLst/>
          </a:prstGeom>
          <a:solidFill>
            <a:schemeClr val="accent4">
              <a:lumMod val="40000"/>
              <a:lumOff val="60000"/>
            </a:schemeClr>
          </a:solidFill>
        </p:spPr>
        <p:txBody>
          <a:bodyPr wrap="square" rtlCol="0">
            <a:spAutoFit/>
          </a:bodyPr>
          <a:lstStyle/>
          <a:p>
            <a:r>
              <a:rPr lang="en-US" sz="4000" b="1" i="1" baseline="30000" dirty="0" smtClean="0">
                <a:solidFill>
                  <a:srgbClr val="0000FF"/>
                </a:solidFill>
              </a:rPr>
              <a:t>28</a:t>
            </a:r>
            <a:r>
              <a:rPr lang="en-US" sz="4000" b="1" i="1" dirty="0" smtClean="0">
                <a:solidFill>
                  <a:srgbClr val="0000FF"/>
                </a:solidFill>
              </a:rPr>
              <a:t>Then </a:t>
            </a:r>
            <a:r>
              <a:rPr lang="en-US" sz="4000" b="1" i="1" dirty="0" smtClean="0">
                <a:solidFill>
                  <a:srgbClr val="0000FF"/>
                </a:solidFill>
              </a:rPr>
              <a:t>they asked him, "What must we do to do the works God requires?" </a:t>
            </a:r>
            <a:r>
              <a:rPr lang="en-US" sz="4000" b="1" i="1" baseline="30000" dirty="0" smtClean="0">
                <a:solidFill>
                  <a:srgbClr val="0000FF"/>
                </a:solidFill>
              </a:rPr>
              <a:t>29</a:t>
            </a:r>
            <a:r>
              <a:rPr lang="en-US" sz="4000" b="1" i="1" dirty="0" smtClean="0">
                <a:solidFill>
                  <a:srgbClr val="0000FF"/>
                </a:solidFill>
              </a:rPr>
              <a:t>Jesus </a:t>
            </a:r>
            <a:r>
              <a:rPr lang="en-US" sz="4000" b="1" i="1" dirty="0" smtClean="0">
                <a:solidFill>
                  <a:srgbClr val="0000FF"/>
                </a:solidFill>
              </a:rPr>
              <a:t>answered, "The work of God is this: to believe in the one he has sent." </a:t>
            </a:r>
            <a:r>
              <a:rPr lang="en-US" sz="4000" b="1" i="1" baseline="30000" dirty="0" smtClean="0">
                <a:solidFill>
                  <a:srgbClr val="0000FF"/>
                </a:solidFill>
              </a:rPr>
              <a:t>30</a:t>
            </a:r>
            <a:r>
              <a:rPr lang="en-US" sz="4000" b="1" i="1" dirty="0" smtClean="0">
                <a:solidFill>
                  <a:srgbClr val="0000FF"/>
                </a:solidFill>
              </a:rPr>
              <a:t>So </a:t>
            </a:r>
            <a:r>
              <a:rPr lang="en-US" sz="4000" b="1" i="1" dirty="0" smtClean="0">
                <a:solidFill>
                  <a:srgbClr val="0000FF"/>
                </a:solidFill>
              </a:rPr>
              <a:t>they asked him, "What miraculous sign then will you give that we may see it and believe you? What will you do? </a:t>
            </a:r>
            <a:r>
              <a:rPr lang="en-US" sz="4000" b="1" i="1" baseline="30000" dirty="0" smtClean="0">
                <a:solidFill>
                  <a:srgbClr val="0000FF"/>
                </a:solidFill>
              </a:rPr>
              <a:t>31</a:t>
            </a:r>
            <a:r>
              <a:rPr lang="en-US" sz="4000" b="1" i="1" dirty="0" smtClean="0">
                <a:solidFill>
                  <a:srgbClr val="0000FF"/>
                </a:solidFill>
              </a:rPr>
              <a:t>Our </a:t>
            </a:r>
            <a:r>
              <a:rPr lang="en-US" sz="4000" b="1" i="1" dirty="0" smtClean="0">
                <a:solidFill>
                  <a:srgbClr val="0000FF"/>
                </a:solidFill>
              </a:rPr>
              <a:t>forefathers ate the manna in the desert; as it is written: 'He gave them bread from heaven to eat.'"</a:t>
            </a:r>
            <a:endParaRPr lang="en-US" sz="4000" b="1" i="1" dirty="0">
              <a:solidFill>
                <a:srgbClr val="0000FF"/>
              </a:solidFill>
            </a:endParaRPr>
          </a:p>
        </p:txBody>
      </p:sp>
    </p:spTree>
    <p:extLst>
      <p:ext uri="{BB962C8B-B14F-4D97-AF65-F5344CB8AC3E}">
        <p14:creationId xmlns:p14="http://schemas.microsoft.com/office/powerpoint/2010/main" val="3710119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939800" y="381000"/>
            <a:ext cx="10325100" cy="6247864"/>
          </a:xfrm>
          <a:prstGeom prst="rect">
            <a:avLst/>
          </a:prstGeom>
          <a:solidFill>
            <a:schemeClr val="accent4">
              <a:lumMod val="40000"/>
              <a:lumOff val="60000"/>
            </a:schemeClr>
          </a:solidFill>
        </p:spPr>
        <p:txBody>
          <a:bodyPr wrap="square" rtlCol="0">
            <a:spAutoFit/>
          </a:bodyPr>
          <a:lstStyle/>
          <a:p>
            <a:r>
              <a:rPr lang="en-US" sz="4000" b="1" i="1" dirty="0" smtClean="0">
                <a:solidFill>
                  <a:srgbClr val="0000FF"/>
                </a:solidFill>
              </a:rPr>
              <a:t>" </a:t>
            </a:r>
            <a:r>
              <a:rPr lang="en-US" sz="4000" b="1" i="1" baseline="30000" dirty="0" smtClean="0">
                <a:solidFill>
                  <a:srgbClr val="0000FF"/>
                </a:solidFill>
              </a:rPr>
              <a:t>32</a:t>
            </a:r>
            <a:r>
              <a:rPr lang="en-US" sz="4000" b="1" i="1" dirty="0" smtClean="0">
                <a:solidFill>
                  <a:srgbClr val="0000FF"/>
                </a:solidFill>
              </a:rPr>
              <a:t>Jesus </a:t>
            </a:r>
            <a:r>
              <a:rPr lang="en-US" sz="4000" b="1" i="1" dirty="0" smtClean="0">
                <a:solidFill>
                  <a:srgbClr val="0000FF"/>
                </a:solidFill>
              </a:rPr>
              <a:t>said to them, "I tell you the truth, it is not Moses who has given you the bread from heaven, but it is my Father who gives you the true bread from heaven. </a:t>
            </a:r>
            <a:r>
              <a:rPr lang="en-US" sz="4000" b="1" i="1" baseline="30000" dirty="0" smtClean="0">
                <a:solidFill>
                  <a:srgbClr val="0000FF"/>
                </a:solidFill>
              </a:rPr>
              <a:t>33</a:t>
            </a:r>
            <a:r>
              <a:rPr lang="en-US" sz="4000" b="1" i="1" dirty="0" smtClean="0">
                <a:solidFill>
                  <a:srgbClr val="0000FF"/>
                </a:solidFill>
              </a:rPr>
              <a:t>For </a:t>
            </a:r>
            <a:r>
              <a:rPr lang="en-US" sz="4000" b="1" i="1" dirty="0" smtClean="0">
                <a:solidFill>
                  <a:srgbClr val="0000FF"/>
                </a:solidFill>
              </a:rPr>
              <a:t>the bread of God is he who comes down from heaven and gives life to the world." </a:t>
            </a:r>
            <a:r>
              <a:rPr lang="en-US" sz="4000" b="1" i="1" baseline="30000" dirty="0" smtClean="0">
                <a:solidFill>
                  <a:srgbClr val="0000FF"/>
                </a:solidFill>
              </a:rPr>
              <a:t>34</a:t>
            </a:r>
            <a:r>
              <a:rPr lang="en-US" sz="4000" b="1" i="1" dirty="0" smtClean="0">
                <a:solidFill>
                  <a:srgbClr val="0000FF"/>
                </a:solidFill>
              </a:rPr>
              <a:t>"Sir</a:t>
            </a:r>
            <a:r>
              <a:rPr lang="en-US" sz="4000" b="1" i="1" dirty="0" smtClean="0">
                <a:solidFill>
                  <a:srgbClr val="0000FF"/>
                </a:solidFill>
              </a:rPr>
              <a:t>," they said, "from now on give us this bread." </a:t>
            </a:r>
            <a:r>
              <a:rPr lang="en-US" sz="4000" b="1" i="1" baseline="30000" dirty="0" smtClean="0">
                <a:solidFill>
                  <a:srgbClr val="0000FF"/>
                </a:solidFill>
              </a:rPr>
              <a:t>35</a:t>
            </a:r>
            <a:r>
              <a:rPr lang="en-US" sz="4000" b="1" i="1" dirty="0" smtClean="0">
                <a:solidFill>
                  <a:srgbClr val="0000FF"/>
                </a:solidFill>
              </a:rPr>
              <a:t>Then </a:t>
            </a:r>
            <a:r>
              <a:rPr lang="en-US" sz="4000" b="1" i="1" dirty="0" smtClean="0">
                <a:solidFill>
                  <a:srgbClr val="0000FF"/>
                </a:solidFill>
              </a:rPr>
              <a:t>Jesus declared, "I am the bread of life. He who comes to me will never go hungry, and he who believes in me will never be thirsty.</a:t>
            </a:r>
            <a:endParaRPr lang="en-US" sz="4000" b="1" i="1" dirty="0">
              <a:solidFill>
                <a:srgbClr val="0000FF"/>
              </a:solidFill>
            </a:endParaRPr>
          </a:p>
        </p:txBody>
      </p:sp>
    </p:spTree>
    <p:extLst>
      <p:ext uri="{BB962C8B-B14F-4D97-AF65-F5344CB8AC3E}">
        <p14:creationId xmlns:p14="http://schemas.microsoft.com/office/powerpoint/2010/main" val="272343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330200" y="305068"/>
            <a:ext cx="4394200" cy="6247864"/>
          </a:xfrm>
          <a:prstGeom prst="rect">
            <a:avLst/>
          </a:prstGeom>
        </p:spPr>
      </p:pic>
      <p:sp>
        <p:nvSpPr>
          <p:cNvPr id="2" name="TextBox 1"/>
          <p:cNvSpPr txBox="1"/>
          <p:nvPr/>
        </p:nvSpPr>
        <p:spPr>
          <a:xfrm>
            <a:off x="4724400" y="305068"/>
            <a:ext cx="7207250" cy="6247864"/>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4000" b="1" i="1" dirty="0" smtClean="0">
                <a:solidFill>
                  <a:srgbClr val="0000FF"/>
                </a:solidFill>
              </a:rPr>
              <a:t>Feeding in the wilderness for 40 years.</a:t>
            </a:r>
          </a:p>
          <a:p>
            <a:pPr marL="285750" indent="-285750">
              <a:buFont typeface="Arial" panose="020B0604020202020204" pitchFamily="34" charset="0"/>
              <a:buChar char="•"/>
            </a:pPr>
            <a:r>
              <a:rPr lang="en-US" sz="4000" b="1" i="1" dirty="0" smtClean="0">
                <a:solidFill>
                  <a:srgbClr val="0000FF"/>
                </a:solidFill>
              </a:rPr>
              <a:t>Manna = “what is it?”</a:t>
            </a:r>
          </a:p>
          <a:p>
            <a:pPr marL="285750" indent="-285750">
              <a:buFont typeface="Arial" panose="020B0604020202020204" pitchFamily="34" charset="0"/>
              <a:buChar char="•"/>
            </a:pPr>
            <a:r>
              <a:rPr lang="en-US" sz="4000" b="1" i="1" dirty="0" smtClean="0">
                <a:solidFill>
                  <a:srgbClr val="0000FF"/>
                </a:solidFill>
              </a:rPr>
              <a:t>Wants to teach what they do not want to hear.</a:t>
            </a:r>
          </a:p>
          <a:p>
            <a:pPr marL="285750" indent="-285750">
              <a:buFont typeface="Arial" panose="020B0604020202020204" pitchFamily="34" charset="0"/>
              <a:buChar char="•"/>
            </a:pPr>
            <a:r>
              <a:rPr lang="en-US" sz="4000" b="1" i="1" dirty="0" smtClean="0">
                <a:solidFill>
                  <a:srgbClr val="0000FF"/>
                </a:solidFill>
              </a:rPr>
              <a:t>Jesus wants to teach about eternal life, they want another miracle.</a:t>
            </a:r>
          </a:p>
          <a:p>
            <a:pPr marL="285750" indent="-285750">
              <a:buFont typeface="Arial" panose="020B0604020202020204" pitchFamily="34" charset="0"/>
              <a:buChar char="•"/>
            </a:pPr>
            <a:r>
              <a:rPr lang="en-US" sz="4000" b="1" i="1" dirty="0" smtClean="0">
                <a:solidFill>
                  <a:srgbClr val="0000FF"/>
                </a:solidFill>
              </a:rPr>
              <a:t>Fail: physical hunger not as important as spiritual hunger.</a:t>
            </a:r>
            <a:endParaRPr lang="en-US" sz="4000" b="1" i="1" dirty="0">
              <a:solidFill>
                <a:srgbClr val="0000FF"/>
              </a:solidFill>
            </a:endParaRPr>
          </a:p>
        </p:txBody>
      </p:sp>
    </p:spTree>
    <p:extLst>
      <p:ext uri="{BB962C8B-B14F-4D97-AF65-F5344CB8AC3E}">
        <p14:creationId xmlns:p14="http://schemas.microsoft.com/office/powerpoint/2010/main" val="2508344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8585200" y="304530"/>
            <a:ext cx="3213100" cy="2476533"/>
          </a:xfrm>
          <a:prstGeom prst="rect">
            <a:avLst/>
          </a:prstGeom>
        </p:spPr>
      </p:pic>
      <p:sp>
        <p:nvSpPr>
          <p:cNvPr id="4" name="TextBox 3"/>
          <p:cNvSpPr txBox="1"/>
          <p:nvPr/>
        </p:nvSpPr>
        <p:spPr>
          <a:xfrm>
            <a:off x="431800" y="266700"/>
            <a:ext cx="8153400" cy="6247864"/>
          </a:xfrm>
          <a:prstGeom prst="rect">
            <a:avLst/>
          </a:prstGeom>
          <a:solidFill>
            <a:schemeClr val="accent4">
              <a:lumMod val="40000"/>
              <a:lumOff val="60000"/>
            </a:schemeClr>
          </a:solidFill>
        </p:spPr>
        <p:txBody>
          <a:bodyPr wrap="square" rtlCol="0">
            <a:spAutoFit/>
          </a:bodyPr>
          <a:lstStyle/>
          <a:p>
            <a:r>
              <a:rPr lang="en-US" sz="4000" b="1" i="1" dirty="0" smtClean="0">
                <a:solidFill>
                  <a:srgbClr val="0000FF"/>
                </a:solidFill>
              </a:rPr>
              <a:t>John 6:48-51 I am the bread of life. </a:t>
            </a:r>
            <a:r>
              <a:rPr lang="en-US" sz="4000" b="1" i="1" baseline="30000" dirty="0" smtClean="0">
                <a:solidFill>
                  <a:srgbClr val="0000FF"/>
                </a:solidFill>
              </a:rPr>
              <a:t>49</a:t>
            </a:r>
            <a:r>
              <a:rPr lang="en-US" sz="4000" b="1" i="1" dirty="0" smtClean="0">
                <a:solidFill>
                  <a:srgbClr val="0000FF"/>
                </a:solidFill>
              </a:rPr>
              <a:t>Your </a:t>
            </a:r>
            <a:r>
              <a:rPr lang="en-US" sz="4000" b="1" i="1" dirty="0" smtClean="0">
                <a:solidFill>
                  <a:srgbClr val="0000FF"/>
                </a:solidFill>
              </a:rPr>
              <a:t>forefathers ate the manna in the desert, yet they died. </a:t>
            </a:r>
            <a:r>
              <a:rPr lang="en-US" sz="4000" b="1" i="1" baseline="30000" dirty="0" smtClean="0">
                <a:solidFill>
                  <a:srgbClr val="0000FF"/>
                </a:solidFill>
              </a:rPr>
              <a:t>50</a:t>
            </a:r>
            <a:r>
              <a:rPr lang="en-US" sz="4000" b="1" i="1" dirty="0" smtClean="0">
                <a:solidFill>
                  <a:srgbClr val="0000FF"/>
                </a:solidFill>
              </a:rPr>
              <a:t>But </a:t>
            </a:r>
            <a:r>
              <a:rPr lang="en-US" sz="4000" b="1" i="1" dirty="0" smtClean="0">
                <a:solidFill>
                  <a:srgbClr val="0000FF"/>
                </a:solidFill>
              </a:rPr>
              <a:t>here is the bread that comes down from heaven, which a man may eat and not die. </a:t>
            </a:r>
            <a:r>
              <a:rPr lang="en-US" sz="4000" b="1" i="1" baseline="30000" dirty="0" smtClean="0">
                <a:solidFill>
                  <a:srgbClr val="0000FF"/>
                </a:solidFill>
              </a:rPr>
              <a:t>51</a:t>
            </a:r>
            <a:r>
              <a:rPr lang="en-US" sz="4000" b="1" i="1" dirty="0" smtClean="0">
                <a:solidFill>
                  <a:srgbClr val="0000FF"/>
                </a:solidFill>
              </a:rPr>
              <a:t>I </a:t>
            </a:r>
            <a:r>
              <a:rPr lang="en-US" sz="4000" b="1" i="1" dirty="0" smtClean="0">
                <a:solidFill>
                  <a:srgbClr val="0000FF"/>
                </a:solidFill>
              </a:rPr>
              <a:t>am the living bread that came down from heaven. If anyone eats of this bread, he will live forever. This bread is my flesh, which I will give for the life of the world."</a:t>
            </a:r>
            <a:endParaRPr lang="en-US" sz="4000" b="1" i="1" dirty="0">
              <a:solidFill>
                <a:srgbClr val="0000FF"/>
              </a:solidFill>
            </a:endParaRPr>
          </a:p>
        </p:txBody>
      </p:sp>
      <p:pic>
        <p:nvPicPr>
          <p:cNvPr id="5" name="Picture 4"/>
          <p:cNvPicPr>
            <a:picLocks noChangeAspect="1"/>
          </p:cNvPicPr>
          <p:nvPr/>
        </p:nvPicPr>
        <p:blipFill rotWithShape="1">
          <a:blip r:embed="rId4"/>
          <a:srcRect l="8000" t="21555" r="8667" b="38445"/>
          <a:stretch/>
        </p:blipFill>
        <p:spPr>
          <a:xfrm>
            <a:off x="8585200" y="2781064"/>
            <a:ext cx="3213100" cy="3733499"/>
          </a:xfrm>
          <a:prstGeom prst="rect">
            <a:avLst/>
          </a:prstGeom>
        </p:spPr>
      </p:pic>
    </p:spTree>
    <p:extLst>
      <p:ext uri="{BB962C8B-B14F-4D97-AF65-F5344CB8AC3E}">
        <p14:creationId xmlns:p14="http://schemas.microsoft.com/office/powerpoint/2010/main" val="1418722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6096000" y="812800"/>
            <a:ext cx="5410200" cy="4832092"/>
          </a:xfrm>
          <a:prstGeom prst="rect">
            <a:avLst/>
          </a:prstGeom>
          <a:solidFill>
            <a:schemeClr val="accent4">
              <a:lumMod val="40000"/>
              <a:lumOff val="60000"/>
            </a:schemeClr>
          </a:solidFill>
        </p:spPr>
        <p:txBody>
          <a:bodyPr wrap="square" rtlCol="0">
            <a:spAutoFit/>
          </a:bodyPr>
          <a:lstStyle/>
          <a:p>
            <a:r>
              <a:rPr lang="en-US" sz="4400" b="1" i="1" dirty="0" smtClean="0">
                <a:solidFill>
                  <a:srgbClr val="C00000"/>
                </a:solidFill>
              </a:rPr>
              <a:t>“</a:t>
            </a:r>
            <a:r>
              <a:rPr lang="en-US" sz="4400" b="1" i="1" u="sng" dirty="0" smtClean="0">
                <a:solidFill>
                  <a:srgbClr val="C00000"/>
                </a:solidFill>
              </a:rPr>
              <a:t>How does one then obtain this bread</a:t>
            </a:r>
            <a:r>
              <a:rPr lang="en-US" sz="4400" b="1" i="1" dirty="0" smtClean="0">
                <a:solidFill>
                  <a:srgbClr val="C00000"/>
                </a:solidFill>
              </a:rPr>
              <a:t>?”</a:t>
            </a:r>
          </a:p>
          <a:p>
            <a:r>
              <a:rPr lang="en-US" sz="4400" b="1" i="1" dirty="0" smtClean="0">
                <a:solidFill>
                  <a:srgbClr val="0000FF"/>
                </a:solidFill>
              </a:rPr>
              <a:t> John 6: </a:t>
            </a:r>
            <a:r>
              <a:rPr lang="en-US" sz="4400" b="1" i="1" dirty="0" smtClean="0">
                <a:solidFill>
                  <a:srgbClr val="0000FF"/>
                </a:solidFill>
              </a:rPr>
              <a:t>29</a:t>
            </a:r>
            <a:endParaRPr lang="en-US" sz="4400" b="1" i="1" dirty="0" smtClean="0">
              <a:solidFill>
                <a:srgbClr val="0000FF"/>
              </a:solidFill>
            </a:endParaRPr>
          </a:p>
          <a:p>
            <a:r>
              <a:rPr lang="en-US" sz="4400" b="1" i="1" dirty="0" smtClean="0">
                <a:solidFill>
                  <a:srgbClr val="0000FF"/>
                </a:solidFill>
              </a:rPr>
              <a:t> Jesus answered, "The work of God is this: to believe in the one he has sent." </a:t>
            </a:r>
            <a:endParaRPr lang="en-US" sz="4400" b="1" i="1" dirty="0">
              <a:solidFill>
                <a:srgbClr val="0000FF"/>
              </a:solidFill>
            </a:endParaRPr>
          </a:p>
        </p:txBody>
      </p:sp>
      <p:pic>
        <p:nvPicPr>
          <p:cNvPr id="4" name="Picture 3"/>
          <p:cNvPicPr>
            <a:picLocks noChangeAspect="1"/>
          </p:cNvPicPr>
          <p:nvPr/>
        </p:nvPicPr>
        <p:blipFill>
          <a:blip r:embed="rId3"/>
          <a:stretch>
            <a:fillRect/>
          </a:stretch>
        </p:blipFill>
        <p:spPr>
          <a:xfrm>
            <a:off x="1146175" y="812800"/>
            <a:ext cx="4949825" cy="4832092"/>
          </a:xfrm>
          <a:prstGeom prst="rect">
            <a:avLst/>
          </a:prstGeom>
        </p:spPr>
      </p:pic>
    </p:spTree>
    <p:extLst>
      <p:ext uri="{BB962C8B-B14F-4D97-AF65-F5344CB8AC3E}">
        <p14:creationId xmlns:p14="http://schemas.microsoft.com/office/powerpoint/2010/main" val="201319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920750" y="304800"/>
            <a:ext cx="10350500" cy="6045200"/>
          </a:xfrm>
          <a:prstGeom prst="rect">
            <a:avLst/>
          </a:prstGeom>
        </p:spPr>
      </p:pic>
    </p:spTree>
    <p:extLst>
      <p:ext uri="{BB962C8B-B14F-4D97-AF65-F5344CB8AC3E}">
        <p14:creationId xmlns:p14="http://schemas.microsoft.com/office/powerpoint/2010/main" val="2728962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0"/>
            <a:ext cx="12192000" cy="6858000"/>
          </a:xfrm>
          <a:prstGeom prst="rect">
            <a:avLst/>
          </a:prstGeom>
        </p:spPr>
      </p:pic>
      <p:pic>
        <p:nvPicPr>
          <p:cNvPr id="2" name="Picture 1"/>
          <p:cNvPicPr>
            <a:picLocks noChangeAspect="1"/>
          </p:cNvPicPr>
          <p:nvPr/>
        </p:nvPicPr>
        <p:blipFill>
          <a:blip r:embed="rId3"/>
          <a:stretch>
            <a:fillRect/>
          </a:stretch>
        </p:blipFill>
        <p:spPr>
          <a:xfrm>
            <a:off x="1511300" y="285457"/>
            <a:ext cx="9144000" cy="3143543"/>
          </a:xfrm>
          <a:prstGeom prst="rect">
            <a:avLst/>
          </a:prstGeom>
        </p:spPr>
      </p:pic>
      <p:sp>
        <p:nvSpPr>
          <p:cNvPr id="4" name="TextBox 3"/>
          <p:cNvSpPr txBox="1"/>
          <p:nvPr/>
        </p:nvSpPr>
        <p:spPr>
          <a:xfrm>
            <a:off x="1511300" y="3429000"/>
            <a:ext cx="9144000" cy="2308324"/>
          </a:xfrm>
          <a:prstGeom prst="rect">
            <a:avLst/>
          </a:prstGeom>
          <a:solidFill>
            <a:schemeClr val="accent4">
              <a:lumMod val="40000"/>
              <a:lumOff val="60000"/>
            </a:schemeClr>
          </a:solidFill>
        </p:spPr>
        <p:txBody>
          <a:bodyPr wrap="square" rtlCol="0">
            <a:spAutoFit/>
          </a:bodyPr>
          <a:lstStyle/>
          <a:p>
            <a:pPr algn="ctr"/>
            <a:r>
              <a:rPr lang="en-US" sz="4800" b="1" i="1" dirty="0">
                <a:solidFill>
                  <a:srgbClr val="0000FF"/>
                </a:solidFill>
              </a:rPr>
              <a:t>W</a:t>
            </a:r>
            <a:r>
              <a:rPr lang="en-US" sz="4800" b="1" i="1" dirty="0" smtClean="0">
                <a:solidFill>
                  <a:srgbClr val="0000FF"/>
                </a:solidFill>
              </a:rPr>
              <a:t>hat we need to do about that hunger; </a:t>
            </a:r>
            <a:r>
              <a:rPr lang="en-US" sz="4800" b="1" i="1" dirty="0">
                <a:solidFill>
                  <a:srgbClr val="0000FF"/>
                </a:solidFill>
              </a:rPr>
              <a:t>G</a:t>
            </a:r>
            <a:r>
              <a:rPr lang="en-US" sz="4800" b="1" i="1" dirty="0" smtClean="0">
                <a:solidFill>
                  <a:srgbClr val="0000FF"/>
                </a:solidFill>
              </a:rPr>
              <a:t>ive them the                    Bread of Life, Jesus.</a:t>
            </a:r>
            <a:endParaRPr lang="en-US" dirty="0"/>
          </a:p>
        </p:txBody>
      </p:sp>
    </p:spTree>
    <p:extLst>
      <p:ext uri="{BB962C8B-B14F-4D97-AF65-F5344CB8AC3E}">
        <p14:creationId xmlns:p14="http://schemas.microsoft.com/office/powerpoint/2010/main" val="3854496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2159000" y="475956"/>
            <a:ext cx="7823200" cy="1771943"/>
          </a:xfrm>
          <a:prstGeom prst="rect">
            <a:avLst/>
          </a:prstGeom>
        </p:spPr>
      </p:pic>
      <p:sp>
        <p:nvSpPr>
          <p:cNvPr id="4" name="TextBox 3"/>
          <p:cNvSpPr txBox="1"/>
          <p:nvPr/>
        </p:nvSpPr>
        <p:spPr>
          <a:xfrm>
            <a:off x="2159000" y="2247899"/>
            <a:ext cx="7823200" cy="3785652"/>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4000" b="1" i="1" dirty="0" smtClean="0">
                <a:solidFill>
                  <a:srgbClr val="0000FF"/>
                </a:solidFill>
              </a:rPr>
              <a:t>People living in daily chaos.</a:t>
            </a:r>
          </a:p>
          <a:p>
            <a:pPr marL="285750" indent="-285750">
              <a:buFont typeface="Arial" panose="020B0604020202020204" pitchFamily="34" charset="0"/>
              <a:buChar char="•"/>
            </a:pPr>
            <a:r>
              <a:rPr lang="en-US" sz="4000" b="1" i="1" dirty="0" smtClean="0">
                <a:solidFill>
                  <a:srgbClr val="0000FF"/>
                </a:solidFill>
              </a:rPr>
              <a:t>People with lots of questions.</a:t>
            </a:r>
          </a:p>
          <a:p>
            <a:pPr marL="285750" indent="-285750">
              <a:buFont typeface="Arial" panose="020B0604020202020204" pitchFamily="34" charset="0"/>
              <a:buChar char="•"/>
            </a:pPr>
            <a:r>
              <a:rPr lang="en-US" sz="4000" b="1" i="1" dirty="0" smtClean="0">
                <a:solidFill>
                  <a:srgbClr val="0000FF"/>
                </a:solidFill>
              </a:rPr>
              <a:t>People living without hope.</a:t>
            </a:r>
          </a:p>
          <a:p>
            <a:pPr marL="285750" indent="-285750">
              <a:buFont typeface="Arial" panose="020B0604020202020204" pitchFamily="34" charset="0"/>
              <a:buChar char="•"/>
            </a:pPr>
            <a:r>
              <a:rPr lang="en-US" sz="4000" b="1" i="1" dirty="0" smtClean="0">
                <a:solidFill>
                  <a:srgbClr val="0000FF"/>
                </a:solidFill>
              </a:rPr>
              <a:t>People looking for hope someplace else.</a:t>
            </a:r>
          </a:p>
          <a:p>
            <a:pPr marL="285750" indent="-285750">
              <a:buFont typeface="Arial" panose="020B0604020202020204" pitchFamily="34" charset="0"/>
              <a:buChar char="•"/>
            </a:pPr>
            <a:r>
              <a:rPr lang="en-US" sz="4000" b="1" i="1" dirty="0" smtClean="0">
                <a:solidFill>
                  <a:srgbClr val="0000FF"/>
                </a:solidFill>
              </a:rPr>
              <a:t>1.73 Billion people in the world</a:t>
            </a:r>
            <a:endParaRPr lang="en-US" sz="4000" b="1" i="1" dirty="0">
              <a:solidFill>
                <a:srgbClr val="0000FF"/>
              </a:solidFill>
            </a:endParaRPr>
          </a:p>
        </p:txBody>
      </p:sp>
    </p:spTree>
    <p:extLst>
      <p:ext uri="{BB962C8B-B14F-4D97-AF65-F5344CB8AC3E}">
        <p14:creationId xmlns:p14="http://schemas.microsoft.com/office/powerpoint/2010/main" val="2245665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1194785" y="698500"/>
            <a:ext cx="9802430" cy="5676900"/>
          </a:xfrm>
          <a:prstGeom prst="rect">
            <a:avLst/>
          </a:prstGeom>
        </p:spPr>
      </p:pic>
    </p:spTree>
    <p:extLst>
      <p:ext uri="{BB962C8B-B14F-4D97-AF65-F5344CB8AC3E}">
        <p14:creationId xmlns:p14="http://schemas.microsoft.com/office/powerpoint/2010/main" val="3187631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rotWithShape="1">
          <a:blip r:embed="rId3"/>
          <a:srcRect l="15734" t="47395" r="15448" b="25692"/>
          <a:stretch/>
        </p:blipFill>
        <p:spPr>
          <a:xfrm>
            <a:off x="596900" y="184150"/>
            <a:ext cx="10960100" cy="1384300"/>
          </a:xfrm>
          <a:prstGeom prst="rect">
            <a:avLst/>
          </a:prstGeom>
        </p:spPr>
      </p:pic>
      <p:sp>
        <p:nvSpPr>
          <p:cNvPr id="4" name="TextBox 3"/>
          <p:cNvSpPr txBox="1"/>
          <p:nvPr/>
        </p:nvSpPr>
        <p:spPr>
          <a:xfrm>
            <a:off x="596900" y="1568450"/>
            <a:ext cx="10960100" cy="5016758"/>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000" b="1" i="1" dirty="0" smtClean="0">
                <a:solidFill>
                  <a:srgbClr val="0000FF"/>
                </a:solidFill>
              </a:rPr>
              <a:t>They are willing to live a life of chaos, </a:t>
            </a:r>
          </a:p>
          <a:p>
            <a:pPr marL="571500" indent="-571500">
              <a:buFont typeface="Arial" panose="020B0604020202020204" pitchFamily="34" charset="0"/>
              <a:buChar char="•"/>
            </a:pPr>
            <a:r>
              <a:rPr lang="en-US" sz="4000" b="1" i="1" dirty="0" smtClean="0">
                <a:solidFill>
                  <a:srgbClr val="0000FF"/>
                </a:solidFill>
              </a:rPr>
              <a:t>They are willing to live with questions about life going unanswered,</a:t>
            </a:r>
          </a:p>
          <a:p>
            <a:pPr marL="571500" indent="-571500">
              <a:buFont typeface="Arial" panose="020B0604020202020204" pitchFamily="34" charset="0"/>
              <a:buChar char="•"/>
            </a:pPr>
            <a:r>
              <a:rPr lang="en-US" sz="4000" b="1" i="1" dirty="0" smtClean="0">
                <a:solidFill>
                  <a:srgbClr val="0000FF"/>
                </a:solidFill>
              </a:rPr>
              <a:t>They are willing to live without hope,</a:t>
            </a:r>
          </a:p>
          <a:p>
            <a:pPr marL="571500" indent="-571500">
              <a:buFont typeface="Arial" panose="020B0604020202020204" pitchFamily="34" charset="0"/>
              <a:buChar char="•"/>
            </a:pPr>
            <a:r>
              <a:rPr lang="en-US" sz="4000" b="1" i="1" dirty="0">
                <a:solidFill>
                  <a:srgbClr val="0000FF"/>
                </a:solidFill>
              </a:rPr>
              <a:t>T</a:t>
            </a:r>
            <a:r>
              <a:rPr lang="en-US" sz="4000" b="1" i="1" dirty="0" smtClean="0">
                <a:solidFill>
                  <a:srgbClr val="0000FF"/>
                </a:solidFill>
              </a:rPr>
              <a:t>hey are willing to look for hope elsewhere. But, we know them!</a:t>
            </a:r>
          </a:p>
          <a:p>
            <a:r>
              <a:rPr lang="en-US" sz="4000" b="1" i="1" dirty="0" smtClean="0">
                <a:solidFill>
                  <a:srgbClr val="C00000"/>
                </a:solidFill>
              </a:rPr>
              <a:t>What do we do? We have the Bread of Life, we have eaten of the Bread of Life. What do we do? </a:t>
            </a:r>
            <a:endParaRPr lang="en-US" sz="4000" b="1" i="1" dirty="0">
              <a:solidFill>
                <a:srgbClr val="C00000"/>
              </a:solidFill>
            </a:endParaRPr>
          </a:p>
        </p:txBody>
      </p:sp>
    </p:spTree>
    <p:extLst>
      <p:ext uri="{BB962C8B-B14F-4D97-AF65-F5344CB8AC3E}">
        <p14:creationId xmlns:p14="http://schemas.microsoft.com/office/powerpoint/2010/main" val="585116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987550" y="719298"/>
            <a:ext cx="8216900" cy="695004"/>
          </a:xfrm>
          <a:prstGeom prst="rect">
            <a:avLst/>
          </a:prstGeom>
        </p:spPr>
      </p:pic>
      <p:sp>
        <p:nvSpPr>
          <p:cNvPr id="4" name="TextBox 3"/>
          <p:cNvSpPr txBox="1"/>
          <p:nvPr/>
        </p:nvSpPr>
        <p:spPr>
          <a:xfrm>
            <a:off x="1943100" y="1384300"/>
            <a:ext cx="8356600" cy="4154984"/>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400" b="1" i="1" dirty="0" smtClean="0">
                <a:solidFill>
                  <a:srgbClr val="0000FF"/>
                </a:solidFill>
              </a:rPr>
              <a:t>Pray: Ask God to do what you cannot.</a:t>
            </a:r>
          </a:p>
          <a:p>
            <a:pPr marL="571500" indent="-571500">
              <a:buFont typeface="Arial" panose="020B0604020202020204" pitchFamily="34" charset="0"/>
              <a:buChar char="•"/>
            </a:pPr>
            <a:r>
              <a:rPr lang="en-US" sz="4400" b="1" i="1" dirty="0" smtClean="0">
                <a:solidFill>
                  <a:srgbClr val="0000FF"/>
                </a:solidFill>
              </a:rPr>
              <a:t>Pray: Seek how God can use you.</a:t>
            </a:r>
          </a:p>
          <a:p>
            <a:pPr marL="571500" indent="-571500">
              <a:buFont typeface="Arial" panose="020B0604020202020204" pitchFamily="34" charset="0"/>
              <a:buChar char="•"/>
            </a:pPr>
            <a:r>
              <a:rPr lang="en-US" sz="4400" b="1" i="1" dirty="0" smtClean="0">
                <a:solidFill>
                  <a:srgbClr val="0000FF"/>
                </a:solidFill>
              </a:rPr>
              <a:t>Pray: You may be the only one who cares, can do this.</a:t>
            </a:r>
            <a:endParaRPr lang="en-US" sz="4400" b="1" i="1" dirty="0">
              <a:solidFill>
                <a:srgbClr val="0000FF"/>
              </a:solidFill>
            </a:endParaRPr>
          </a:p>
        </p:txBody>
      </p:sp>
    </p:spTree>
    <p:extLst>
      <p:ext uri="{BB962C8B-B14F-4D97-AF65-F5344CB8AC3E}">
        <p14:creationId xmlns:p14="http://schemas.microsoft.com/office/powerpoint/2010/main" val="343312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987550" y="719298"/>
            <a:ext cx="8216900" cy="695004"/>
          </a:xfrm>
          <a:prstGeom prst="rect">
            <a:avLst/>
          </a:prstGeom>
        </p:spPr>
      </p:pic>
      <p:sp>
        <p:nvSpPr>
          <p:cNvPr id="4" name="TextBox 3"/>
          <p:cNvSpPr txBox="1"/>
          <p:nvPr/>
        </p:nvSpPr>
        <p:spPr>
          <a:xfrm>
            <a:off x="1943100" y="1384300"/>
            <a:ext cx="8356600" cy="4832092"/>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400" b="1" i="1" dirty="0" smtClean="0">
                <a:solidFill>
                  <a:srgbClr val="0000FF"/>
                </a:solidFill>
              </a:rPr>
              <a:t>Be Jesus.</a:t>
            </a:r>
          </a:p>
          <a:p>
            <a:pPr marL="571500" indent="-571500">
              <a:buFont typeface="Arial" panose="020B0604020202020204" pitchFamily="34" charset="0"/>
              <a:buChar char="•"/>
            </a:pPr>
            <a:r>
              <a:rPr lang="en-US" sz="4400" b="1" i="1" dirty="0" smtClean="0">
                <a:solidFill>
                  <a:srgbClr val="0000FF"/>
                </a:solidFill>
              </a:rPr>
              <a:t>Learn how to be “Jesus” to people.</a:t>
            </a:r>
          </a:p>
          <a:p>
            <a:pPr marL="571500" indent="-571500">
              <a:buFont typeface="Arial" panose="020B0604020202020204" pitchFamily="34" charset="0"/>
              <a:buChar char="•"/>
            </a:pPr>
            <a:r>
              <a:rPr lang="en-US" sz="4400" b="1" i="1" dirty="0" smtClean="0">
                <a:solidFill>
                  <a:srgbClr val="0000FF"/>
                </a:solidFill>
              </a:rPr>
              <a:t>Learn how Jesus interacted with all people, even broken, chaotic people.</a:t>
            </a:r>
          </a:p>
          <a:p>
            <a:pPr marL="571500" indent="-571500">
              <a:buFont typeface="Arial" panose="020B0604020202020204" pitchFamily="34" charset="0"/>
              <a:buChar char="•"/>
            </a:pPr>
            <a:r>
              <a:rPr lang="en-US" sz="4400" b="1" i="1" dirty="0" smtClean="0">
                <a:solidFill>
                  <a:srgbClr val="0000FF"/>
                </a:solidFill>
              </a:rPr>
              <a:t>Be an authentic disciple of Jesus.</a:t>
            </a:r>
            <a:endParaRPr lang="en-US" sz="4400" b="1" i="1" dirty="0">
              <a:solidFill>
                <a:srgbClr val="0000FF"/>
              </a:solidFill>
            </a:endParaRPr>
          </a:p>
        </p:txBody>
      </p:sp>
    </p:spTree>
    <p:extLst>
      <p:ext uri="{BB962C8B-B14F-4D97-AF65-F5344CB8AC3E}">
        <p14:creationId xmlns:p14="http://schemas.microsoft.com/office/powerpoint/2010/main" val="942785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651000" y="719298"/>
            <a:ext cx="8890000" cy="695004"/>
          </a:xfrm>
          <a:prstGeom prst="rect">
            <a:avLst/>
          </a:prstGeom>
        </p:spPr>
      </p:pic>
      <p:sp>
        <p:nvSpPr>
          <p:cNvPr id="4" name="TextBox 3"/>
          <p:cNvSpPr txBox="1"/>
          <p:nvPr/>
        </p:nvSpPr>
        <p:spPr>
          <a:xfrm>
            <a:off x="1651000" y="1414302"/>
            <a:ext cx="8890000" cy="4154984"/>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400" b="1" i="1" dirty="0" smtClean="0">
                <a:solidFill>
                  <a:srgbClr val="0000FF"/>
                </a:solidFill>
              </a:rPr>
              <a:t>Give the Bread of Life, Scripture</a:t>
            </a:r>
          </a:p>
          <a:p>
            <a:pPr marL="571500" indent="-571500">
              <a:buFont typeface="Arial" panose="020B0604020202020204" pitchFamily="34" charset="0"/>
              <a:buChar char="•"/>
            </a:pPr>
            <a:r>
              <a:rPr lang="en-US" sz="4400" b="1" i="1" dirty="0" smtClean="0">
                <a:solidFill>
                  <a:srgbClr val="0000FF"/>
                </a:solidFill>
              </a:rPr>
              <a:t>Be the Scripture people can read.</a:t>
            </a:r>
          </a:p>
          <a:p>
            <a:pPr marL="571500" indent="-571500">
              <a:buFont typeface="Arial" panose="020B0604020202020204" pitchFamily="34" charset="0"/>
              <a:buChar char="•"/>
            </a:pPr>
            <a:r>
              <a:rPr lang="en-US" sz="4400" b="1" i="1" dirty="0" smtClean="0">
                <a:solidFill>
                  <a:srgbClr val="0000FF"/>
                </a:solidFill>
              </a:rPr>
              <a:t>Be the answers to some questions.</a:t>
            </a:r>
          </a:p>
          <a:p>
            <a:pPr marL="571500" indent="-571500">
              <a:buFont typeface="Arial" panose="020B0604020202020204" pitchFamily="34" charset="0"/>
              <a:buChar char="•"/>
            </a:pPr>
            <a:r>
              <a:rPr lang="en-US" sz="4400" b="1" i="1" dirty="0" smtClean="0">
                <a:solidFill>
                  <a:srgbClr val="0000FF"/>
                </a:solidFill>
              </a:rPr>
              <a:t>As a beggar who found bread telling another beggar where to find bread.</a:t>
            </a:r>
            <a:endParaRPr lang="en-US" sz="4400" b="1" i="1" dirty="0">
              <a:solidFill>
                <a:srgbClr val="0000FF"/>
              </a:solidFill>
            </a:endParaRPr>
          </a:p>
        </p:txBody>
      </p:sp>
    </p:spTree>
    <p:extLst>
      <p:ext uri="{BB962C8B-B14F-4D97-AF65-F5344CB8AC3E}">
        <p14:creationId xmlns:p14="http://schemas.microsoft.com/office/powerpoint/2010/main" val="1516877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651000" y="719298"/>
            <a:ext cx="8890000" cy="695004"/>
          </a:xfrm>
          <a:prstGeom prst="rect">
            <a:avLst/>
          </a:prstGeom>
        </p:spPr>
      </p:pic>
      <p:sp>
        <p:nvSpPr>
          <p:cNvPr id="4" name="TextBox 3"/>
          <p:cNvSpPr txBox="1"/>
          <p:nvPr/>
        </p:nvSpPr>
        <p:spPr>
          <a:xfrm>
            <a:off x="1651000" y="1414302"/>
            <a:ext cx="8890000" cy="2800767"/>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400" b="1" i="1" dirty="0" smtClean="0">
                <a:solidFill>
                  <a:srgbClr val="0000FF"/>
                </a:solidFill>
              </a:rPr>
              <a:t>Teach what faith is about.</a:t>
            </a:r>
          </a:p>
          <a:p>
            <a:pPr marL="571500" indent="-571500">
              <a:buFont typeface="Arial" panose="020B0604020202020204" pitchFamily="34" charset="0"/>
              <a:buChar char="•"/>
            </a:pPr>
            <a:r>
              <a:rPr lang="en-US" sz="4400" b="1" i="1" dirty="0" smtClean="0">
                <a:solidFill>
                  <a:srgbClr val="0000FF"/>
                </a:solidFill>
              </a:rPr>
              <a:t>Prioritize worship.</a:t>
            </a:r>
          </a:p>
          <a:p>
            <a:pPr marL="571500" indent="-571500">
              <a:buFont typeface="Arial" panose="020B0604020202020204" pitchFamily="34" charset="0"/>
              <a:buChar char="•"/>
            </a:pPr>
            <a:r>
              <a:rPr lang="en-US" sz="4400" b="1" i="1" dirty="0" smtClean="0">
                <a:solidFill>
                  <a:srgbClr val="0000FF"/>
                </a:solidFill>
              </a:rPr>
              <a:t>Demonstrate “walking by faith”</a:t>
            </a:r>
          </a:p>
          <a:p>
            <a:pPr marL="571500" indent="-571500">
              <a:buFont typeface="Arial" panose="020B0604020202020204" pitchFamily="34" charset="0"/>
              <a:buChar char="•"/>
            </a:pPr>
            <a:r>
              <a:rPr lang="en-US" sz="4400" b="1" i="1" dirty="0" smtClean="0">
                <a:solidFill>
                  <a:srgbClr val="0000FF"/>
                </a:solidFill>
              </a:rPr>
              <a:t>Say it, plan it, live it.</a:t>
            </a:r>
            <a:endParaRPr lang="en-US" sz="4400" b="1" i="1" dirty="0">
              <a:solidFill>
                <a:srgbClr val="0000FF"/>
              </a:solidFill>
            </a:endParaRPr>
          </a:p>
        </p:txBody>
      </p:sp>
    </p:spTree>
    <p:extLst>
      <p:ext uri="{BB962C8B-B14F-4D97-AF65-F5344CB8AC3E}">
        <p14:creationId xmlns:p14="http://schemas.microsoft.com/office/powerpoint/2010/main" val="1909720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288925" y="266700"/>
            <a:ext cx="4740275" cy="6172200"/>
          </a:xfrm>
          <a:prstGeom prst="rect">
            <a:avLst/>
          </a:prstGeom>
        </p:spPr>
      </p:pic>
      <p:sp>
        <p:nvSpPr>
          <p:cNvPr id="4" name="TextBox 3"/>
          <p:cNvSpPr txBox="1"/>
          <p:nvPr/>
        </p:nvSpPr>
        <p:spPr>
          <a:xfrm>
            <a:off x="5029200" y="259645"/>
            <a:ext cx="6959600" cy="6186309"/>
          </a:xfrm>
          <a:prstGeom prst="rect">
            <a:avLst/>
          </a:prstGeom>
          <a:solidFill>
            <a:schemeClr val="accent4">
              <a:lumMod val="40000"/>
              <a:lumOff val="60000"/>
            </a:schemeClr>
          </a:solidFill>
        </p:spPr>
        <p:txBody>
          <a:bodyPr wrap="square" rtlCol="0">
            <a:spAutoFit/>
          </a:bodyPr>
          <a:lstStyle/>
          <a:p>
            <a:r>
              <a:rPr lang="en-US" sz="3600" b="1" i="1" dirty="0" smtClean="0">
                <a:solidFill>
                  <a:srgbClr val="0000FF"/>
                </a:solidFill>
              </a:rPr>
              <a:t>WHAT BREAD IS to hunger, Jesus claims to be for the soul. ... Bread can meet many needs. So can Jesus. He adapts himself to meet our needs. He has a word for the lonely as well as for the popular. He has help for the physically ill and the emotionally ill. If your vision is clear, he can help you. If your vision is cloudy, he can help you. Jesus can meet each need.   </a:t>
            </a:r>
            <a:r>
              <a:rPr lang="en-US" sz="3600" b="1" i="1" dirty="0" smtClean="0">
                <a:solidFill>
                  <a:srgbClr val="C00000"/>
                </a:solidFill>
              </a:rPr>
              <a:t>Max </a:t>
            </a:r>
            <a:r>
              <a:rPr lang="en-US" sz="3600" b="1" i="1" dirty="0" err="1" smtClean="0">
                <a:solidFill>
                  <a:srgbClr val="C00000"/>
                </a:solidFill>
              </a:rPr>
              <a:t>Lucado</a:t>
            </a:r>
            <a:endParaRPr lang="en-US" sz="3600" b="1" i="1" dirty="0">
              <a:solidFill>
                <a:srgbClr val="C00000"/>
              </a:solidFill>
            </a:endParaRPr>
          </a:p>
        </p:txBody>
      </p:sp>
    </p:spTree>
    <p:extLst>
      <p:ext uri="{BB962C8B-B14F-4D97-AF65-F5344CB8AC3E}">
        <p14:creationId xmlns:p14="http://schemas.microsoft.com/office/powerpoint/2010/main" val="254201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774700" y="462677"/>
            <a:ext cx="10642599" cy="4071223"/>
          </a:xfrm>
          <a:prstGeom prst="rect">
            <a:avLst/>
          </a:prstGeom>
        </p:spPr>
      </p:pic>
      <p:sp>
        <p:nvSpPr>
          <p:cNvPr id="4" name="TextBox 3"/>
          <p:cNvSpPr txBox="1"/>
          <p:nvPr/>
        </p:nvSpPr>
        <p:spPr>
          <a:xfrm>
            <a:off x="774700" y="4533900"/>
            <a:ext cx="10617200" cy="2123658"/>
          </a:xfrm>
          <a:prstGeom prst="rect">
            <a:avLst/>
          </a:prstGeom>
          <a:solidFill>
            <a:schemeClr val="accent4">
              <a:lumMod val="40000"/>
              <a:lumOff val="60000"/>
            </a:schemeClr>
          </a:solidFill>
        </p:spPr>
        <p:txBody>
          <a:bodyPr wrap="square" rtlCol="0">
            <a:spAutoFit/>
          </a:bodyPr>
          <a:lstStyle/>
          <a:p>
            <a:pPr algn="ctr"/>
            <a:r>
              <a:rPr lang="en-US" sz="4400" b="1" i="1" dirty="0" smtClean="0">
                <a:solidFill>
                  <a:srgbClr val="0000FF"/>
                </a:solidFill>
              </a:rPr>
              <a:t>There are the hungry people in your life!  Will you ignore their hunger or will you show and offer them Jesus, the Bread of Life. </a:t>
            </a:r>
            <a:endParaRPr lang="en-US" sz="4400" b="1" i="1" dirty="0">
              <a:solidFill>
                <a:srgbClr val="0000FF"/>
              </a:solidFill>
            </a:endParaRPr>
          </a:p>
        </p:txBody>
      </p:sp>
    </p:spTree>
    <p:extLst>
      <p:ext uri="{BB962C8B-B14F-4D97-AF65-F5344CB8AC3E}">
        <p14:creationId xmlns:p14="http://schemas.microsoft.com/office/powerpoint/2010/main" val="3876855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965200" y="444500"/>
            <a:ext cx="10388600" cy="6001643"/>
          </a:xfrm>
          <a:prstGeom prst="rect">
            <a:avLst/>
          </a:prstGeom>
          <a:solidFill>
            <a:schemeClr val="accent4">
              <a:lumMod val="40000"/>
              <a:lumOff val="60000"/>
            </a:schemeClr>
          </a:solidFill>
        </p:spPr>
        <p:txBody>
          <a:bodyPr wrap="square" rtlCol="0">
            <a:spAutoFit/>
          </a:bodyPr>
          <a:lstStyle/>
          <a:p>
            <a:r>
              <a:rPr lang="en-US" sz="4800" b="1" i="1" u="sng" dirty="0">
                <a:solidFill>
                  <a:srgbClr val="C00000"/>
                </a:solidFill>
              </a:rPr>
              <a:t>D</a:t>
            </a:r>
            <a:r>
              <a:rPr lang="en-US" sz="4800" b="1" i="1" u="sng" dirty="0" smtClean="0">
                <a:solidFill>
                  <a:srgbClr val="C00000"/>
                </a:solidFill>
              </a:rPr>
              <a:t>efinitive statement of who Jesus is:</a:t>
            </a:r>
          </a:p>
          <a:p>
            <a:r>
              <a:rPr lang="en-US" sz="4800" b="1" dirty="0" smtClean="0">
                <a:solidFill>
                  <a:srgbClr val="0000FF"/>
                </a:solidFill>
              </a:rPr>
              <a:t>John 20:30-31  Jesus did many other miraculous signs in the presence of his disciples, which are not recorded in this book. </a:t>
            </a:r>
            <a:r>
              <a:rPr lang="en-US" sz="4800" b="1" baseline="30000" dirty="0" smtClean="0">
                <a:solidFill>
                  <a:srgbClr val="0000FF"/>
                </a:solidFill>
              </a:rPr>
              <a:t>31</a:t>
            </a:r>
            <a:r>
              <a:rPr lang="en-US" sz="4800" b="1" dirty="0" smtClean="0">
                <a:solidFill>
                  <a:srgbClr val="0000FF"/>
                </a:solidFill>
              </a:rPr>
              <a:t>But </a:t>
            </a:r>
            <a:r>
              <a:rPr lang="en-US" sz="4800" b="1" dirty="0" smtClean="0">
                <a:solidFill>
                  <a:srgbClr val="0000FF"/>
                </a:solidFill>
              </a:rPr>
              <a:t>these are written that you may believe that Jesus is the Christ, the Son of God, and that by believing you may have life in his name</a:t>
            </a:r>
            <a:r>
              <a:rPr lang="en-US" b="1" dirty="0" smtClean="0">
                <a:solidFill>
                  <a:srgbClr val="0000FF"/>
                </a:solidFill>
              </a:rPr>
              <a:t>. </a:t>
            </a:r>
            <a:endParaRPr lang="en-US" b="1" dirty="0">
              <a:solidFill>
                <a:srgbClr val="0000FF"/>
              </a:solidFill>
            </a:endParaRPr>
          </a:p>
        </p:txBody>
      </p:sp>
    </p:spTree>
    <p:extLst>
      <p:ext uri="{BB962C8B-B14F-4D97-AF65-F5344CB8AC3E}">
        <p14:creationId xmlns:p14="http://schemas.microsoft.com/office/powerpoint/2010/main" val="126570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438150" y="230601"/>
            <a:ext cx="11315700" cy="1420399"/>
          </a:xfrm>
          <a:prstGeom prst="rect">
            <a:avLst/>
          </a:prstGeom>
        </p:spPr>
      </p:pic>
      <p:sp>
        <p:nvSpPr>
          <p:cNvPr id="5" name="TextBox 4"/>
          <p:cNvSpPr txBox="1"/>
          <p:nvPr/>
        </p:nvSpPr>
        <p:spPr>
          <a:xfrm>
            <a:off x="438150" y="1651000"/>
            <a:ext cx="11315700" cy="5016758"/>
          </a:xfrm>
          <a:prstGeom prst="rect">
            <a:avLst/>
          </a:prstGeom>
          <a:solidFill>
            <a:schemeClr val="accent4">
              <a:lumMod val="40000"/>
              <a:lumOff val="60000"/>
            </a:schemeClr>
          </a:solidFill>
        </p:spPr>
        <p:txBody>
          <a:bodyPr wrap="square" rtlCol="0">
            <a:spAutoFit/>
          </a:bodyPr>
          <a:lstStyle/>
          <a:p>
            <a:r>
              <a:rPr lang="en-US" sz="4000" b="1" i="1" dirty="0" smtClean="0">
                <a:solidFill>
                  <a:srgbClr val="0000FF"/>
                </a:solidFill>
              </a:rPr>
              <a:t>Matthew 16:13-15  When Jesus came to the region of Caesarea Philippi, he asked his disciples, "Who do people say the Son of Man is?" </a:t>
            </a:r>
            <a:r>
              <a:rPr lang="en-US" sz="4000" b="1" i="1" baseline="30000" dirty="0" smtClean="0">
                <a:solidFill>
                  <a:srgbClr val="0000FF"/>
                </a:solidFill>
              </a:rPr>
              <a:t>14</a:t>
            </a:r>
            <a:r>
              <a:rPr lang="en-US" sz="4000" b="1" i="1" dirty="0" smtClean="0">
                <a:solidFill>
                  <a:srgbClr val="0000FF"/>
                </a:solidFill>
              </a:rPr>
              <a:t>They </a:t>
            </a:r>
            <a:r>
              <a:rPr lang="en-US" sz="4000" b="1" i="1" dirty="0" smtClean="0">
                <a:solidFill>
                  <a:srgbClr val="0000FF"/>
                </a:solidFill>
              </a:rPr>
              <a:t>replied, "Some say John the Baptist; others say Elijah; and still others, Jeremiah or one of the prophets." </a:t>
            </a:r>
            <a:r>
              <a:rPr lang="en-US" sz="4000" b="1" i="1" baseline="30000" dirty="0" smtClean="0">
                <a:solidFill>
                  <a:srgbClr val="0000FF"/>
                </a:solidFill>
              </a:rPr>
              <a:t>15</a:t>
            </a:r>
            <a:r>
              <a:rPr lang="en-US" sz="4000" b="1" i="1" dirty="0" smtClean="0">
                <a:solidFill>
                  <a:srgbClr val="0000FF"/>
                </a:solidFill>
              </a:rPr>
              <a:t>"But </a:t>
            </a:r>
            <a:r>
              <a:rPr lang="en-US" sz="4000" b="1" i="1" dirty="0" smtClean="0">
                <a:solidFill>
                  <a:srgbClr val="0000FF"/>
                </a:solidFill>
              </a:rPr>
              <a:t>what about you?" he asked. "Who do you say I am?" </a:t>
            </a:r>
            <a:r>
              <a:rPr lang="en-US" sz="4000" b="1" i="1" baseline="30000" dirty="0" smtClean="0">
                <a:solidFill>
                  <a:srgbClr val="0000FF"/>
                </a:solidFill>
              </a:rPr>
              <a:t>16</a:t>
            </a:r>
            <a:r>
              <a:rPr lang="en-US" sz="4000" b="1" i="1" dirty="0" smtClean="0">
                <a:solidFill>
                  <a:srgbClr val="0000FF"/>
                </a:solidFill>
              </a:rPr>
              <a:t>Simon </a:t>
            </a:r>
            <a:r>
              <a:rPr lang="en-US" sz="4000" b="1" i="1" dirty="0" smtClean="0">
                <a:solidFill>
                  <a:srgbClr val="0000FF"/>
                </a:solidFill>
              </a:rPr>
              <a:t>Peter answered, "You are the Christ, the Son of the living God."</a:t>
            </a:r>
            <a:endParaRPr lang="en-US" sz="4000" b="1" i="1" dirty="0">
              <a:solidFill>
                <a:srgbClr val="0000FF"/>
              </a:solidFill>
            </a:endParaRPr>
          </a:p>
        </p:txBody>
      </p:sp>
    </p:spTree>
    <p:extLst>
      <p:ext uri="{BB962C8B-B14F-4D97-AF65-F5344CB8AC3E}">
        <p14:creationId xmlns:p14="http://schemas.microsoft.com/office/powerpoint/2010/main" val="195941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2768600" y="259010"/>
            <a:ext cx="6654800" cy="2484190"/>
          </a:xfrm>
          <a:prstGeom prst="rect">
            <a:avLst/>
          </a:prstGeom>
        </p:spPr>
      </p:pic>
      <p:sp>
        <p:nvSpPr>
          <p:cNvPr id="4" name="TextBox 3"/>
          <p:cNvSpPr txBox="1"/>
          <p:nvPr/>
        </p:nvSpPr>
        <p:spPr>
          <a:xfrm>
            <a:off x="527050" y="2743200"/>
            <a:ext cx="11137900" cy="3785652"/>
          </a:xfrm>
          <a:prstGeom prst="rect">
            <a:avLst/>
          </a:prstGeom>
          <a:solidFill>
            <a:schemeClr val="accent4">
              <a:lumMod val="40000"/>
              <a:lumOff val="60000"/>
            </a:schemeClr>
          </a:solidFill>
        </p:spPr>
        <p:txBody>
          <a:bodyPr wrap="square" rtlCol="0">
            <a:spAutoFit/>
          </a:bodyPr>
          <a:lstStyle/>
          <a:p>
            <a:r>
              <a:rPr lang="en-US" sz="4000" b="1" i="1" dirty="0" smtClean="0">
                <a:solidFill>
                  <a:srgbClr val="0000FF"/>
                </a:solidFill>
              </a:rPr>
              <a:t>John 6:1-15   Sometime after this, Jesus crossed to the far shore of the Sea of Galilee (that is, the Sea of </a:t>
            </a:r>
            <a:r>
              <a:rPr lang="en-US" sz="4000" b="1" i="1" dirty="0" err="1" smtClean="0">
                <a:solidFill>
                  <a:srgbClr val="0000FF"/>
                </a:solidFill>
              </a:rPr>
              <a:t>Tiberias</a:t>
            </a:r>
            <a:r>
              <a:rPr lang="en-US" sz="4000" b="1" i="1" dirty="0" smtClean="0">
                <a:solidFill>
                  <a:srgbClr val="0000FF"/>
                </a:solidFill>
              </a:rPr>
              <a:t>), </a:t>
            </a:r>
            <a:r>
              <a:rPr lang="en-US" sz="4000" b="1" i="1" baseline="30000" dirty="0" smtClean="0">
                <a:solidFill>
                  <a:srgbClr val="0000FF"/>
                </a:solidFill>
              </a:rPr>
              <a:t>2</a:t>
            </a:r>
            <a:r>
              <a:rPr lang="en-US" sz="4000" b="1" i="1" dirty="0" smtClean="0">
                <a:solidFill>
                  <a:srgbClr val="0000FF"/>
                </a:solidFill>
              </a:rPr>
              <a:t>and </a:t>
            </a:r>
            <a:r>
              <a:rPr lang="en-US" sz="4000" b="1" i="1" dirty="0" smtClean="0">
                <a:solidFill>
                  <a:srgbClr val="0000FF"/>
                </a:solidFill>
              </a:rPr>
              <a:t>a great crowd of people followed him because they saw the miraculous signs he had performed on the sick. </a:t>
            </a:r>
            <a:r>
              <a:rPr lang="en-US" sz="4000" b="1" i="1" baseline="30000" dirty="0" smtClean="0">
                <a:solidFill>
                  <a:srgbClr val="0000FF"/>
                </a:solidFill>
              </a:rPr>
              <a:t>3</a:t>
            </a:r>
            <a:r>
              <a:rPr lang="en-US" sz="4000" b="1" i="1" dirty="0" smtClean="0">
                <a:solidFill>
                  <a:srgbClr val="0000FF"/>
                </a:solidFill>
              </a:rPr>
              <a:t>Then </a:t>
            </a:r>
            <a:r>
              <a:rPr lang="en-US" sz="4000" b="1" i="1" dirty="0" smtClean="0">
                <a:solidFill>
                  <a:srgbClr val="0000FF"/>
                </a:solidFill>
              </a:rPr>
              <a:t>Jesus went up on a mountainside and sat down with his disciples. </a:t>
            </a:r>
            <a:endParaRPr lang="en-US" sz="4000" b="1" i="1" dirty="0">
              <a:solidFill>
                <a:srgbClr val="0000FF"/>
              </a:solidFill>
            </a:endParaRPr>
          </a:p>
        </p:txBody>
      </p:sp>
    </p:spTree>
    <p:extLst>
      <p:ext uri="{BB962C8B-B14F-4D97-AF65-F5344CB8AC3E}">
        <p14:creationId xmlns:p14="http://schemas.microsoft.com/office/powerpoint/2010/main" val="453315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876300" y="457200"/>
            <a:ext cx="10680700" cy="6247864"/>
          </a:xfrm>
          <a:prstGeom prst="rect">
            <a:avLst/>
          </a:prstGeom>
          <a:solidFill>
            <a:schemeClr val="accent4">
              <a:lumMod val="40000"/>
              <a:lumOff val="60000"/>
            </a:schemeClr>
          </a:solidFill>
        </p:spPr>
        <p:txBody>
          <a:bodyPr wrap="square" rtlCol="0">
            <a:spAutoFit/>
          </a:bodyPr>
          <a:lstStyle/>
          <a:p>
            <a:r>
              <a:rPr lang="en-US" sz="4000" b="1" i="1" baseline="30000" dirty="0" smtClean="0">
                <a:solidFill>
                  <a:srgbClr val="0000FF"/>
                </a:solidFill>
              </a:rPr>
              <a:t>4</a:t>
            </a:r>
            <a:r>
              <a:rPr lang="en-US" sz="4000" b="1" i="1" dirty="0" smtClean="0">
                <a:solidFill>
                  <a:srgbClr val="0000FF"/>
                </a:solidFill>
              </a:rPr>
              <a:t>The </a:t>
            </a:r>
            <a:r>
              <a:rPr lang="en-US" sz="4000" b="1" i="1" dirty="0" smtClean="0">
                <a:solidFill>
                  <a:srgbClr val="0000FF"/>
                </a:solidFill>
              </a:rPr>
              <a:t>Jewish Passover Feast was near. </a:t>
            </a:r>
            <a:r>
              <a:rPr lang="en-US" sz="4000" b="1" i="1" baseline="30000" dirty="0" smtClean="0">
                <a:solidFill>
                  <a:srgbClr val="0000FF"/>
                </a:solidFill>
              </a:rPr>
              <a:t>5</a:t>
            </a:r>
            <a:r>
              <a:rPr lang="en-US" sz="4000" b="1" i="1" dirty="0" smtClean="0">
                <a:solidFill>
                  <a:srgbClr val="0000FF"/>
                </a:solidFill>
              </a:rPr>
              <a:t>When </a:t>
            </a:r>
            <a:r>
              <a:rPr lang="en-US" sz="4000" b="1" i="1" dirty="0" smtClean="0">
                <a:solidFill>
                  <a:srgbClr val="0000FF"/>
                </a:solidFill>
              </a:rPr>
              <a:t>Jesus looked up and saw a great crowd coming toward him, he said to Philip, "Where shall we buy bread for these people to eat?" </a:t>
            </a:r>
            <a:r>
              <a:rPr lang="en-US" sz="4000" b="1" i="1" baseline="30000" dirty="0" smtClean="0">
                <a:solidFill>
                  <a:srgbClr val="0000FF"/>
                </a:solidFill>
              </a:rPr>
              <a:t>6</a:t>
            </a:r>
            <a:r>
              <a:rPr lang="en-US" sz="4000" b="1" i="1" dirty="0" smtClean="0">
                <a:solidFill>
                  <a:srgbClr val="0000FF"/>
                </a:solidFill>
              </a:rPr>
              <a:t>He </a:t>
            </a:r>
            <a:r>
              <a:rPr lang="en-US" sz="4000" b="1" i="1" dirty="0" smtClean="0">
                <a:solidFill>
                  <a:srgbClr val="0000FF"/>
                </a:solidFill>
              </a:rPr>
              <a:t>asked this only to test him, for he already had in mind what he was going to do. </a:t>
            </a:r>
            <a:r>
              <a:rPr lang="en-US" sz="4000" b="1" i="1" baseline="30000" dirty="0" smtClean="0">
                <a:solidFill>
                  <a:srgbClr val="0000FF"/>
                </a:solidFill>
              </a:rPr>
              <a:t>7</a:t>
            </a:r>
            <a:r>
              <a:rPr lang="en-US" sz="4000" b="1" i="1" dirty="0" smtClean="0">
                <a:solidFill>
                  <a:srgbClr val="0000FF"/>
                </a:solidFill>
              </a:rPr>
              <a:t>Philip </a:t>
            </a:r>
            <a:r>
              <a:rPr lang="en-US" sz="4000" b="1" i="1" dirty="0" smtClean="0">
                <a:solidFill>
                  <a:srgbClr val="0000FF"/>
                </a:solidFill>
              </a:rPr>
              <a:t>answered him, "Eight months' wages would not buy enough bread for each one to have a bite!" </a:t>
            </a:r>
            <a:r>
              <a:rPr lang="en-US" sz="4000" b="1" i="1" baseline="30000" dirty="0" smtClean="0">
                <a:solidFill>
                  <a:srgbClr val="0000FF"/>
                </a:solidFill>
              </a:rPr>
              <a:t>8</a:t>
            </a:r>
            <a:r>
              <a:rPr lang="en-US" sz="4000" b="1" i="1" dirty="0" smtClean="0">
                <a:solidFill>
                  <a:srgbClr val="0000FF"/>
                </a:solidFill>
              </a:rPr>
              <a:t>Another </a:t>
            </a:r>
            <a:r>
              <a:rPr lang="en-US" sz="4000" b="1" i="1" dirty="0" smtClean="0">
                <a:solidFill>
                  <a:srgbClr val="0000FF"/>
                </a:solidFill>
              </a:rPr>
              <a:t>of his disciples, Andrew, Simon Peter's brother, spoke up</a:t>
            </a:r>
            <a:endParaRPr lang="en-US" sz="4000" b="1" i="1" dirty="0">
              <a:solidFill>
                <a:srgbClr val="0000FF"/>
              </a:solidFill>
            </a:endParaRPr>
          </a:p>
        </p:txBody>
      </p:sp>
    </p:spTree>
    <p:extLst>
      <p:ext uri="{BB962C8B-B14F-4D97-AF65-F5344CB8AC3E}">
        <p14:creationId xmlns:p14="http://schemas.microsoft.com/office/powerpoint/2010/main" val="201143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876300" y="457200"/>
            <a:ext cx="10680700" cy="5016758"/>
          </a:xfrm>
          <a:prstGeom prst="rect">
            <a:avLst/>
          </a:prstGeom>
          <a:solidFill>
            <a:schemeClr val="accent4">
              <a:lumMod val="40000"/>
              <a:lumOff val="60000"/>
            </a:schemeClr>
          </a:solidFill>
        </p:spPr>
        <p:txBody>
          <a:bodyPr wrap="square" rtlCol="0">
            <a:spAutoFit/>
          </a:bodyPr>
          <a:lstStyle/>
          <a:p>
            <a:r>
              <a:rPr lang="en-US" sz="4000" b="1" i="1" baseline="30000" dirty="0" smtClean="0">
                <a:solidFill>
                  <a:srgbClr val="0000FF"/>
                </a:solidFill>
              </a:rPr>
              <a:t>9</a:t>
            </a:r>
            <a:r>
              <a:rPr lang="en-US" sz="4000" b="1" i="1" dirty="0" smtClean="0">
                <a:solidFill>
                  <a:srgbClr val="0000FF"/>
                </a:solidFill>
              </a:rPr>
              <a:t>"Here </a:t>
            </a:r>
            <a:r>
              <a:rPr lang="en-US" sz="4000" b="1" i="1" dirty="0" smtClean="0">
                <a:solidFill>
                  <a:srgbClr val="0000FF"/>
                </a:solidFill>
              </a:rPr>
              <a:t>is a boy with five small barley loaves and two small fish, but how far will they go among so many?" </a:t>
            </a:r>
            <a:r>
              <a:rPr lang="en-US" sz="4000" b="1" i="1" baseline="30000" dirty="0" smtClean="0">
                <a:solidFill>
                  <a:srgbClr val="0000FF"/>
                </a:solidFill>
              </a:rPr>
              <a:t>10</a:t>
            </a:r>
            <a:r>
              <a:rPr lang="en-US" sz="4000" b="1" i="1" dirty="0" smtClean="0">
                <a:solidFill>
                  <a:srgbClr val="0000FF"/>
                </a:solidFill>
              </a:rPr>
              <a:t>Jesus </a:t>
            </a:r>
            <a:r>
              <a:rPr lang="en-US" sz="4000" b="1" i="1" dirty="0" smtClean="0">
                <a:solidFill>
                  <a:srgbClr val="0000FF"/>
                </a:solidFill>
              </a:rPr>
              <a:t>said, "Have the people sit down." There was plenty of grass in that place, and the men sat down, about five thousand of them. </a:t>
            </a:r>
            <a:r>
              <a:rPr lang="en-US" sz="4000" b="1" i="1" baseline="30000" dirty="0" smtClean="0">
                <a:solidFill>
                  <a:srgbClr val="0000FF"/>
                </a:solidFill>
              </a:rPr>
              <a:t>11</a:t>
            </a:r>
            <a:r>
              <a:rPr lang="en-US" sz="4000" b="1" i="1" dirty="0" smtClean="0">
                <a:solidFill>
                  <a:srgbClr val="0000FF"/>
                </a:solidFill>
              </a:rPr>
              <a:t>Jesus </a:t>
            </a:r>
            <a:r>
              <a:rPr lang="en-US" sz="4000" b="1" i="1" dirty="0" smtClean="0">
                <a:solidFill>
                  <a:srgbClr val="0000FF"/>
                </a:solidFill>
              </a:rPr>
              <a:t>then took the loaves, gave thanks, and distributed to those who were seated as much as they wanted. He did the same with the fish. </a:t>
            </a:r>
            <a:endParaRPr lang="en-US" sz="4000" b="1" i="1" dirty="0">
              <a:solidFill>
                <a:srgbClr val="0000FF"/>
              </a:solidFill>
            </a:endParaRPr>
          </a:p>
        </p:txBody>
      </p:sp>
    </p:spTree>
    <p:extLst>
      <p:ext uri="{BB962C8B-B14F-4D97-AF65-F5344CB8AC3E}">
        <p14:creationId xmlns:p14="http://schemas.microsoft.com/office/powerpoint/2010/main" val="443855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685800" y="177800"/>
            <a:ext cx="11226800" cy="6863417"/>
          </a:xfrm>
          <a:prstGeom prst="rect">
            <a:avLst/>
          </a:prstGeom>
          <a:solidFill>
            <a:schemeClr val="accent4">
              <a:lumMod val="40000"/>
              <a:lumOff val="60000"/>
            </a:schemeClr>
          </a:solidFill>
        </p:spPr>
        <p:txBody>
          <a:bodyPr wrap="square" rtlCol="0">
            <a:spAutoFit/>
          </a:bodyPr>
          <a:lstStyle/>
          <a:p>
            <a:r>
              <a:rPr lang="en-US" sz="4000" b="1" i="1" baseline="30000" dirty="0" smtClean="0">
                <a:solidFill>
                  <a:srgbClr val="0000FF"/>
                </a:solidFill>
              </a:rPr>
              <a:t>12</a:t>
            </a:r>
            <a:r>
              <a:rPr lang="en-US" sz="4000" b="1" i="1" dirty="0" smtClean="0">
                <a:solidFill>
                  <a:srgbClr val="0000FF"/>
                </a:solidFill>
              </a:rPr>
              <a:t>When </a:t>
            </a:r>
            <a:r>
              <a:rPr lang="en-US" sz="4000" b="1" i="1" dirty="0" smtClean="0">
                <a:solidFill>
                  <a:srgbClr val="0000FF"/>
                </a:solidFill>
              </a:rPr>
              <a:t>they had all had enough to eat, he said to his disciples, "Gather the pieces that are left over. Let nothing be wasted." </a:t>
            </a:r>
            <a:r>
              <a:rPr lang="en-US" sz="4000" b="1" i="1" baseline="30000" dirty="0" smtClean="0">
                <a:solidFill>
                  <a:srgbClr val="0000FF"/>
                </a:solidFill>
              </a:rPr>
              <a:t>13</a:t>
            </a:r>
            <a:r>
              <a:rPr lang="en-US" sz="4000" b="1" i="1" dirty="0" smtClean="0">
                <a:solidFill>
                  <a:srgbClr val="0000FF"/>
                </a:solidFill>
              </a:rPr>
              <a:t>So </a:t>
            </a:r>
            <a:r>
              <a:rPr lang="en-US" sz="4000" b="1" i="1" dirty="0" smtClean="0">
                <a:solidFill>
                  <a:srgbClr val="0000FF"/>
                </a:solidFill>
              </a:rPr>
              <a:t>they gathered them and filled twelve baskets with the pieces of the five barley loaves left over by those who had eaten. </a:t>
            </a:r>
            <a:r>
              <a:rPr lang="en-US" sz="4000" b="1" i="1" baseline="30000" dirty="0" smtClean="0">
                <a:solidFill>
                  <a:srgbClr val="0000FF"/>
                </a:solidFill>
              </a:rPr>
              <a:t>14</a:t>
            </a:r>
            <a:r>
              <a:rPr lang="en-US" sz="4000" b="1" i="1" dirty="0" smtClean="0">
                <a:solidFill>
                  <a:srgbClr val="0000FF"/>
                </a:solidFill>
              </a:rPr>
              <a:t>After </a:t>
            </a:r>
            <a:r>
              <a:rPr lang="en-US" sz="4000" b="1" i="1" dirty="0" smtClean="0">
                <a:solidFill>
                  <a:srgbClr val="0000FF"/>
                </a:solidFill>
              </a:rPr>
              <a:t>the people saw the miraculous sign that Jesus did, they began to say, "Surely this is the Prophet who is to come into the world." </a:t>
            </a:r>
            <a:r>
              <a:rPr lang="en-US" sz="4000" b="1" i="1" baseline="30000" dirty="0" smtClean="0">
                <a:solidFill>
                  <a:srgbClr val="0000FF"/>
                </a:solidFill>
              </a:rPr>
              <a:t>15</a:t>
            </a:r>
            <a:r>
              <a:rPr lang="en-US" sz="4000" b="1" i="1" dirty="0" smtClean="0">
                <a:solidFill>
                  <a:srgbClr val="0000FF"/>
                </a:solidFill>
              </a:rPr>
              <a:t>Jesus</a:t>
            </a:r>
            <a:r>
              <a:rPr lang="en-US" sz="4000" b="1" i="1" dirty="0" smtClean="0">
                <a:solidFill>
                  <a:srgbClr val="0000FF"/>
                </a:solidFill>
              </a:rPr>
              <a:t>, knowing that they intended to come and make him king by force, withdrew again to a mountain by himself.</a:t>
            </a:r>
            <a:endParaRPr lang="en-US" sz="4000" b="1" i="1" dirty="0">
              <a:solidFill>
                <a:srgbClr val="0000FF"/>
              </a:solidFill>
            </a:endParaRPr>
          </a:p>
        </p:txBody>
      </p:sp>
    </p:spTree>
    <p:extLst>
      <p:ext uri="{BB962C8B-B14F-4D97-AF65-F5344CB8AC3E}">
        <p14:creationId xmlns:p14="http://schemas.microsoft.com/office/powerpoint/2010/main" val="2837801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30200" y="406400"/>
            <a:ext cx="4394200" cy="6247864"/>
          </a:xfrm>
          <a:prstGeom prst="rect">
            <a:avLst/>
          </a:prstGeom>
        </p:spPr>
      </p:pic>
      <p:sp>
        <p:nvSpPr>
          <p:cNvPr id="4" name="TextBox 3"/>
          <p:cNvSpPr txBox="1"/>
          <p:nvPr/>
        </p:nvSpPr>
        <p:spPr>
          <a:xfrm>
            <a:off x="4724400" y="406400"/>
            <a:ext cx="7016750" cy="6247864"/>
          </a:xfrm>
          <a:prstGeom prst="rect">
            <a:avLst/>
          </a:prstGeom>
          <a:solidFill>
            <a:schemeClr val="accent4">
              <a:lumMod val="40000"/>
              <a:lumOff val="60000"/>
            </a:schemeClr>
          </a:solidFill>
        </p:spPr>
        <p:txBody>
          <a:bodyPr wrap="square" rtlCol="0">
            <a:spAutoFit/>
          </a:bodyPr>
          <a:lstStyle/>
          <a:p>
            <a:pPr marL="571500" indent="-571500">
              <a:buFont typeface="Arial" panose="020B0604020202020204" pitchFamily="34" charset="0"/>
              <a:buChar char="•"/>
            </a:pPr>
            <a:r>
              <a:rPr lang="en-US" sz="4000" b="1" i="1" dirty="0" smtClean="0">
                <a:solidFill>
                  <a:srgbClr val="0000FF"/>
                </a:solidFill>
              </a:rPr>
              <a:t>how in the world did so many people wind up so far from home, not thinking about what they would eat? </a:t>
            </a:r>
          </a:p>
          <a:p>
            <a:pPr marL="571500" indent="-571500">
              <a:buFont typeface="Arial" panose="020B0604020202020204" pitchFamily="34" charset="0"/>
              <a:buChar char="•"/>
            </a:pPr>
            <a:r>
              <a:rPr lang="en-US" sz="4000" b="1" i="1" dirty="0" smtClean="0">
                <a:solidFill>
                  <a:srgbClr val="0000FF"/>
                </a:solidFill>
              </a:rPr>
              <a:t>this is the area where Philip was from. </a:t>
            </a:r>
            <a:endParaRPr lang="en-US" sz="4000" b="1" i="1" dirty="0">
              <a:solidFill>
                <a:srgbClr val="0000FF"/>
              </a:solidFill>
            </a:endParaRPr>
          </a:p>
          <a:p>
            <a:pPr marL="571500" indent="-571500">
              <a:buFont typeface="Arial" panose="020B0604020202020204" pitchFamily="34" charset="0"/>
              <a:buChar char="•"/>
            </a:pPr>
            <a:r>
              <a:rPr lang="en-US" sz="4000" b="1" i="1" dirty="0" smtClean="0">
                <a:solidFill>
                  <a:srgbClr val="0000FF"/>
                </a:solidFill>
              </a:rPr>
              <a:t>5 barley loaves and 2 fish.</a:t>
            </a:r>
          </a:p>
          <a:p>
            <a:pPr marL="571500" indent="-571500">
              <a:buFont typeface="Arial" panose="020B0604020202020204" pitchFamily="34" charset="0"/>
              <a:buChar char="•"/>
            </a:pPr>
            <a:r>
              <a:rPr lang="en-US" sz="4000" b="1" i="1" dirty="0" smtClean="0">
                <a:solidFill>
                  <a:srgbClr val="0000FF"/>
                </a:solidFill>
              </a:rPr>
              <a:t> In a very organized fashion, Jesus has the people sit down. </a:t>
            </a:r>
            <a:endParaRPr lang="en-US" sz="4000" b="1" i="1" dirty="0">
              <a:solidFill>
                <a:srgbClr val="0000FF"/>
              </a:solidFill>
            </a:endParaRPr>
          </a:p>
        </p:txBody>
      </p:sp>
    </p:spTree>
    <p:extLst>
      <p:ext uri="{BB962C8B-B14F-4D97-AF65-F5344CB8AC3E}">
        <p14:creationId xmlns:p14="http://schemas.microsoft.com/office/powerpoint/2010/main" val="3947743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1393</Words>
  <Application>Microsoft Office PowerPoint</Application>
  <PresentationFormat>Widescreen</PresentationFormat>
  <Paragraphs>55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Szoke</dc:creator>
  <cp:lastModifiedBy>Bob Szoke</cp:lastModifiedBy>
  <cp:revision>8</cp:revision>
  <dcterms:created xsi:type="dcterms:W3CDTF">2020-02-28T21:09:14Z</dcterms:created>
  <dcterms:modified xsi:type="dcterms:W3CDTF">2020-03-01T15:26:32Z</dcterms:modified>
</cp:coreProperties>
</file>